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68_6EF1DAED.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35"/>
  </p:notesMasterIdLst>
  <p:sldIdLst>
    <p:sldId id="386" r:id="rId5"/>
    <p:sldId id="355" r:id="rId6"/>
    <p:sldId id="357" r:id="rId7"/>
    <p:sldId id="360" r:id="rId8"/>
    <p:sldId id="385" r:id="rId9"/>
    <p:sldId id="389" r:id="rId10"/>
    <p:sldId id="394" r:id="rId11"/>
    <p:sldId id="362" r:id="rId12"/>
    <p:sldId id="363" r:id="rId13"/>
    <p:sldId id="364" r:id="rId14"/>
    <p:sldId id="365" r:id="rId15"/>
    <p:sldId id="366" r:id="rId16"/>
    <p:sldId id="373" r:id="rId17"/>
    <p:sldId id="374" r:id="rId18"/>
    <p:sldId id="367" r:id="rId19"/>
    <p:sldId id="368" r:id="rId20"/>
    <p:sldId id="369" r:id="rId21"/>
    <p:sldId id="370" r:id="rId22"/>
    <p:sldId id="371" r:id="rId23"/>
    <p:sldId id="372" r:id="rId24"/>
    <p:sldId id="375" r:id="rId25"/>
    <p:sldId id="376" r:id="rId26"/>
    <p:sldId id="377" r:id="rId27"/>
    <p:sldId id="378" r:id="rId28"/>
    <p:sldId id="379" r:id="rId29"/>
    <p:sldId id="380" r:id="rId30"/>
    <p:sldId id="392" r:id="rId31"/>
    <p:sldId id="382" r:id="rId32"/>
    <p:sldId id="383" r:id="rId33"/>
    <p:sldId id="395" r:id="rId34"/>
  </p:sldIdLst>
  <p:sldSz cx="12192000" cy="6858000"/>
  <p:notesSz cx="6858000" cy="9144000"/>
  <p:custShowLst>
    <p:custShow name="Jay's Slides" id="0">
      <p:sldLst>
        <p:sld r:id="rId14"/>
        <p:sld r:id="rId15"/>
        <p:sld r:id="rId16"/>
        <p:sld r:id="rId17"/>
        <p:sld r:id="rId18"/>
        <p:sld r:id="rId27"/>
        <p:sld r:id="rId28"/>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72" userDrawn="1">
          <p15:clr>
            <a:srgbClr val="A4A3A4"/>
          </p15:clr>
        </p15:guide>
        <p15:guide id="2" pos="384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7C8B022-4268-4725-0F1D-594769A2902D}" name="Tian Lan" initials="TL" userId="S::tianlan.lan@mail.utoronto.ca::4cdb0256-abbe-4af8-9120-a926256a03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1"/>
    <a:srgbClr val="0004FC"/>
    <a:srgbClr val="E06742"/>
    <a:srgbClr val="F3C2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60FD42-A0F5-F94F-B882-CAC1714CB9C8}" v="9" dt="2022-12-08T22:34:26.365"/>
    <p1510:client id="{2775B79B-92B8-A040-ADC6-9F74FDF3C92F}" v="3567" dt="2022-12-08T21:18:15.505"/>
    <p1510:client id="{306035C6-8256-C3F8-9011-952A77974814}" v="5" dt="2022-12-08T02:56:17.268"/>
    <p1510:client id="{335B4B3C-C5EA-DC2F-CFD2-65650A7A6BD7}" v="1189" dt="2022-12-07T23:47:15.962"/>
    <p1510:client id="{3D43CF2C-3CAF-ACD0-FB0B-7935D118D859}" v="532" dt="2022-12-08T03:02:47.082"/>
    <p1510:client id="{5A8DE117-34E6-4AB8-89BB-8C57D4D17E7A}" v="7742" vWet="7752" dt="2022-12-08T21:18:25.887"/>
    <p1510:client id="{5A9521DD-A6FC-1944-B6B6-0BC27B7FE4B1}" v="8606" vWet="8610" dt="2022-12-08T02:52:38.467"/>
    <p1510:client id="{7957F75D-EB07-C92F-6DA4-0DB3D7B29CA2}" v="80" vWet="81" dt="2022-12-08T21:14:41.017"/>
    <p1510:client id="{821592C7-D14B-6C68-18B9-193658DF1CF2}" v="16" dt="2022-12-08T21:25:18.830"/>
    <p1510:client id="{877A3854-7B8D-6C48-9D5D-344628DD958A}" v="2" dt="2022-12-08T19:57:29.760"/>
    <p1510:client id="{AC470C6E-1ADB-0E2E-7E32-AD175C49D214}" v="1" dt="2022-12-08T20:34:24.226"/>
    <p1510:client id="{D3BF723A-0AEC-2447-87C3-31BCEDFF6EF2}" v="1955" vWet="1959" dt="2022-12-08T21:23:35.4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672"/>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omments/modernComment_168_6EF1DAED.xml><?xml version="1.0" encoding="utf-8"?>
<p188:cmLst xmlns:a="http://schemas.openxmlformats.org/drawingml/2006/main" xmlns:r="http://schemas.openxmlformats.org/officeDocument/2006/relationships" xmlns:p188="http://schemas.microsoft.com/office/powerpoint/2018/8/main">
  <p188:cm id="{BC2E4A0C-0AF9-4F65-A8A1-823138DF1C48}" authorId="{C7C8B022-4268-4725-0F1D-594769A2902D}" created="2022-12-08T00:51:42.962">
    <ac:deMkLst xmlns:ac="http://schemas.microsoft.com/office/drawing/2013/main/command">
      <pc:docMk xmlns:pc="http://schemas.microsoft.com/office/powerpoint/2013/main/command"/>
      <pc:sldMk xmlns:pc="http://schemas.microsoft.com/office/powerpoint/2013/main/command" cId="1861343981" sldId="360"/>
      <ac:picMk id="11" creationId="{FF9F9ECF-2762-2FAF-7B66-C55DF487511C}"/>
    </ac:deMkLst>
    <p188:txBody>
      <a:bodyPr/>
      <a:lstStyle/>
      <a:p>
        <a:r>
          <a:rPr lang="en-US"/>
          <a:t>(Change photo.)</a:t>
        </a:r>
      </a:p>
    </p188:txBody>
  </p188:cm>
</p188:cmLst>
</file>

<file path=ppt/diagrams/_rels/data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ata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svg"/><Relationship Id="rId1" Type="http://schemas.openxmlformats.org/officeDocument/2006/relationships/image" Target="../media/image62.png"/><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4" Type="http://schemas.openxmlformats.org/officeDocument/2006/relationships/image" Target="../media/image9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A4286D-223C-4F85-B949-9CA6C27C5684}" type="doc">
      <dgm:prSet loTypeId="urn:microsoft.com/office/officeart/2016/7/layout/AccentHomeChevronProcess" loCatId="timeline" qsTypeId="urn:microsoft.com/office/officeart/2005/8/quickstyle/simple1" qsCatId="simple" csTypeId="urn:microsoft.com/office/officeart/2005/8/colors/accent1_2" csCatId="accent1" phldr="1"/>
      <dgm:spPr/>
      <dgm:t>
        <a:bodyPr/>
        <a:lstStyle/>
        <a:p>
          <a:endParaRPr lang="en-CA"/>
        </a:p>
      </dgm:t>
    </dgm:pt>
    <dgm:pt modelId="{058530E0-8276-4C51-B5A8-02DCB9C28012}">
      <dgm:prSet phldrT="[Text]" custT="1"/>
      <dgm:spPr/>
      <dgm:t>
        <a:bodyPr/>
        <a:lstStyle/>
        <a:p>
          <a:r>
            <a:rPr lang="en-CA" sz="2400" b="1"/>
            <a:t>Group</a:t>
          </a:r>
          <a:endParaRPr lang="en-CA" sz="1800" b="1"/>
        </a:p>
      </dgm:t>
    </dgm:pt>
    <dgm:pt modelId="{610D16C5-6A53-4836-97E3-B40138B572B1}" type="parTrans" cxnId="{7C107E63-362E-4528-A4E5-F9EB55B13BE1}">
      <dgm:prSet/>
      <dgm:spPr/>
      <dgm:t>
        <a:bodyPr/>
        <a:lstStyle/>
        <a:p>
          <a:endParaRPr lang="en-CA"/>
        </a:p>
      </dgm:t>
    </dgm:pt>
    <dgm:pt modelId="{85823F28-E07E-4AEB-A51C-703C5D15C8B9}" type="sibTrans" cxnId="{7C107E63-362E-4528-A4E5-F9EB55B13BE1}">
      <dgm:prSet/>
      <dgm:spPr/>
      <dgm:t>
        <a:bodyPr/>
        <a:lstStyle/>
        <a:p>
          <a:endParaRPr lang="en-CA"/>
        </a:p>
      </dgm:t>
    </dgm:pt>
    <dgm:pt modelId="{F4B899BA-475B-4361-B1E5-56D88FD8208F}">
      <dgm:prSet phldrT="[Text]" custT="1"/>
      <dgm:spPr/>
      <dgm:t>
        <a:bodyPr/>
        <a:lstStyle/>
        <a:p>
          <a:r>
            <a:rPr lang="en-CA" sz="2400" b="1"/>
            <a:t>Filter</a:t>
          </a:r>
          <a:endParaRPr lang="en-CA" sz="1800" b="1"/>
        </a:p>
      </dgm:t>
    </dgm:pt>
    <dgm:pt modelId="{442A2646-3EAA-477B-92A8-FB92D6FBBEF7}" type="parTrans" cxnId="{BB9677AF-7855-403B-B12A-C718C7F9AD2C}">
      <dgm:prSet/>
      <dgm:spPr/>
      <dgm:t>
        <a:bodyPr/>
        <a:lstStyle/>
        <a:p>
          <a:endParaRPr lang="en-CA"/>
        </a:p>
      </dgm:t>
    </dgm:pt>
    <dgm:pt modelId="{2F2FDC8B-0AC9-48D8-9D6F-085372695BDD}" type="sibTrans" cxnId="{BB9677AF-7855-403B-B12A-C718C7F9AD2C}">
      <dgm:prSet/>
      <dgm:spPr/>
      <dgm:t>
        <a:bodyPr/>
        <a:lstStyle/>
        <a:p>
          <a:endParaRPr lang="en-CA"/>
        </a:p>
      </dgm:t>
    </dgm:pt>
    <dgm:pt modelId="{A0E64F7B-BD5C-40AB-9C23-2D258F6668C8}">
      <dgm:prSet phldrT="[Text]" custT="1"/>
      <dgm:spPr/>
      <dgm:t>
        <a:bodyPr/>
        <a:lstStyle/>
        <a:p>
          <a:r>
            <a:rPr lang="en-CA" sz="2400" b="1"/>
            <a:t>Label</a:t>
          </a:r>
          <a:endParaRPr lang="en-CA" sz="1800" b="1"/>
        </a:p>
      </dgm:t>
    </dgm:pt>
    <dgm:pt modelId="{C40632DC-1BF2-4A78-9D38-9F0DB53207CA}" type="parTrans" cxnId="{930CF7F9-A783-414A-9D2D-CEDB3AFB3A60}">
      <dgm:prSet/>
      <dgm:spPr/>
      <dgm:t>
        <a:bodyPr/>
        <a:lstStyle/>
        <a:p>
          <a:endParaRPr lang="en-CA"/>
        </a:p>
      </dgm:t>
    </dgm:pt>
    <dgm:pt modelId="{3BE49700-C39A-468B-B55C-C5D5054DA7FB}" type="sibTrans" cxnId="{930CF7F9-A783-414A-9D2D-CEDB3AFB3A60}">
      <dgm:prSet/>
      <dgm:spPr/>
      <dgm:t>
        <a:bodyPr/>
        <a:lstStyle/>
        <a:p>
          <a:endParaRPr lang="en-CA"/>
        </a:p>
      </dgm:t>
    </dgm:pt>
    <dgm:pt modelId="{8BCAFCF5-946D-4141-9D73-F138AD837F72}" type="pres">
      <dgm:prSet presAssocID="{20A4286D-223C-4F85-B949-9CA6C27C5684}" presName="Name0" presStyleCnt="0">
        <dgm:presLayoutVars>
          <dgm:animLvl val="lvl"/>
          <dgm:resizeHandles val="exact"/>
        </dgm:presLayoutVars>
      </dgm:prSet>
      <dgm:spPr/>
    </dgm:pt>
    <dgm:pt modelId="{FC3BCC77-3EA5-47CC-A48A-5CBF38173BE6}" type="pres">
      <dgm:prSet presAssocID="{058530E0-8276-4C51-B5A8-02DCB9C28012}" presName="composite" presStyleCnt="0"/>
      <dgm:spPr/>
    </dgm:pt>
    <dgm:pt modelId="{04F388B7-EC71-43FC-A17F-14B5204A143D}" type="pres">
      <dgm:prSet presAssocID="{058530E0-8276-4C51-B5A8-02DCB9C28012}" presName="L" presStyleLbl="solidFgAcc1" presStyleIdx="0" presStyleCnt="3">
        <dgm:presLayoutVars>
          <dgm:chMax val="0"/>
          <dgm:chPref val="0"/>
        </dgm:presLayoutVars>
      </dgm:prSet>
      <dgm:spPr/>
    </dgm:pt>
    <dgm:pt modelId="{48DFACC5-3704-4B0F-9370-91D47865B684}" type="pres">
      <dgm:prSet presAssocID="{058530E0-8276-4C51-B5A8-02DCB9C28012}" presName="parTx" presStyleLbl="alignNode1" presStyleIdx="0" presStyleCnt="3">
        <dgm:presLayoutVars>
          <dgm:chMax val="0"/>
          <dgm:chPref val="0"/>
          <dgm:bulletEnabled val="1"/>
        </dgm:presLayoutVars>
      </dgm:prSet>
      <dgm:spPr/>
    </dgm:pt>
    <dgm:pt modelId="{0F76E79F-5EEC-4133-AC85-FC60141193B1}" type="pres">
      <dgm:prSet presAssocID="{058530E0-8276-4C51-B5A8-02DCB9C28012}" presName="desTx" presStyleLbl="revTx" presStyleIdx="0" presStyleCnt="3">
        <dgm:presLayoutVars>
          <dgm:chMax val="0"/>
          <dgm:chPref val="0"/>
          <dgm:bulletEnabled val="1"/>
        </dgm:presLayoutVars>
      </dgm:prSet>
      <dgm:spPr/>
    </dgm:pt>
    <dgm:pt modelId="{FC78E8B3-1249-42B5-93A2-26CDD3E24050}" type="pres">
      <dgm:prSet presAssocID="{058530E0-8276-4C51-B5A8-02DCB9C28012}" presName="EmptyPlaceHolder" presStyleCnt="0"/>
      <dgm:spPr/>
    </dgm:pt>
    <dgm:pt modelId="{B554A08C-0624-469A-B38E-CACA46BF0C43}" type="pres">
      <dgm:prSet presAssocID="{85823F28-E07E-4AEB-A51C-703C5D15C8B9}" presName="space" presStyleCnt="0"/>
      <dgm:spPr/>
    </dgm:pt>
    <dgm:pt modelId="{775F2AC5-6AFE-4820-9576-BD78E4C1889E}" type="pres">
      <dgm:prSet presAssocID="{F4B899BA-475B-4361-B1E5-56D88FD8208F}" presName="composite" presStyleCnt="0"/>
      <dgm:spPr/>
    </dgm:pt>
    <dgm:pt modelId="{669F8128-29DC-42A2-BCA8-6710DDCF190C}" type="pres">
      <dgm:prSet presAssocID="{F4B899BA-475B-4361-B1E5-56D88FD8208F}" presName="L" presStyleLbl="solidFgAcc1" presStyleIdx="1" presStyleCnt="3">
        <dgm:presLayoutVars>
          <dgm:chMax val="0"/>
          <dgm:chPref val="0"/>
        </dgm:presLayoutVars>
      </dgm:prSet>
      <dgm:spPr/>
    </dgm:pt>
    <dgm:pt modelId="{F0DC7B00-1B5A-42ED-A31A-EF576CBB3976}" type="pres">
      <dgm:prSet presAssocID="{F4B899BA-475B-4361-B1E5-56D88FD8208F}" presName="parTx" presStyleLbl="alignNode1" presStyleIdx="1" presStyleCnt="3">
        <dgm:presLayoutVars>
          <dgm:chMax val="0"/>
          <dgm:chPref val="0"/>
          <dgm:bulletEnabled val="1"/>
        </dgm:presLayoutVars>
      </dgm:prSet>
      <dgm:spPr/>
    </dgm:pt>
    <dgm:pt modelId="{491BEF09-320F-49CA-8DF9-14C1555EC874}" type="pres">
      <dgm:prSet presAssocID="{F4B899BA-475B-4361-B1E5-56D88FD8208F}" presName="desTx" presStyleLbl="revTx" presStyleIdx="1" presStyleCnt="3">
        <dgm:presLayoutVars>
          <dgm:chMax val="0"/>
          <dgm:chPref val="0"/>
          <dgm:bulletEnabled val="1"/>
        </dgm:presLayoutVars>
      </dgm:prSet>
      <dgm:spPr/>
    </dgm:pt>
    <dgm:pt modelId="{F6F47147-C93C-41F5-A12C-AB1CEF4D1322}" type="pres">
      <dgm:prSet presAssocID="{F4B899BA-475B-4361-B1E5-56D88FD8208F}" presName="EmptyPlaceHolder" presStyleCnt="0"/>
      <dgm:spPr/>
    </dgm:pt>
    <dgm:pt modelId="{CBDC1B8C-2E4F-45BF-BA2E-0F39045CFD08}" type="pres">
      <dgm:prSet presAssocID="{2F2FDC8B-0AC9-48D8-9D6F-085372695BDD}" presName="space" presStyleCnt="0"/>
      <dgm:spPr/>
    </dgm:pt>
    <dgm:pt modelId="{B1B2D896-9261-4FEB-ADE1-E84FB405726D}" type="pres">
      <dgm:prSet presAssocID="{A0E64F7B-BD5C-40AB-9C23-2D258F6668C8}" presName="composite" presStyleCnt="0"/>
      <dgm:spPr/>
    </dgm:pt>
    <dgm:pt modelId="{6131BC72-FA84-4490-8B05-EF67CAA14005}" type="pres">
      <dgm:prSet presAssocID="{A0E64F7B-BD5C-40AB-9C23-2D258F6668C8}" presName="L" presStyleLbl="solidFgAcc1" presStyleIdx="2" presStyleCnt="3">
        <dgm:presLayoutVars>
          <dgm:chMax val="0"/>
          <dgm:chPref val="0"/>
        </dgm:presLayoutVars>
      </dgm:prSet>
      <dgm:spPr/>
    </dgm:pt>
    <dgm:pt modelId="{50AD580F-B018-4217-915A-F17F0143E6BC}" type="pres">
      <dgm:prSet presAssocID="{A0E64F7B-BD5C-40AB-9C23-2D258F6668C8}" presName="parTx" presStyleLbl="alignNode1" presStyleIdx="2" presStyleCnt="3">
        <dgm:presLayoutVars>
          <dgm:chMax val="0"/>
          <dgm:chPref val="0"/>
          <dgm:bulletEnabled val="1"/>
        </dgm:presLayoutVars>
      </dgm:prSet>
      <dgm:spPr/>
    </dgm:pt>
    <dgm:pt modelId="{E1353AE9-854C-4ACF-8771-D0447C80DF42}" type="pres">
      <dgm:prSet presAssocID="{A0E64F7B-BD5C-40AB-9C23-2D258F6668C8}" presName="desTx" presStyleLbl="revTx" presStyleIdx="2" presStyleCnt="3">
        <dgm:presLayoutVars>
          <dgm:chMax val="0"/>
          <dgm:chPref val="0"/>
          <dgm:bulletEnabled val="1"/>
        </dgm:presLayoutVars>
      </dgm:prSet>
      <dgm:spPr/>
    </dgm:pt>
    <dgm:pt modelId="{D6E49D28-06BA-4D73-B525-B6E53F7FD3B5}" type="pres">
      <dgm:prSet presAssocID="{A0E64F7B-BD5C-40AB-9C23-2D258F6668C8}" presName="EmptyPlaceHolder" presStyleCnt="0"/>
      <dgm:spPr/>
    </dgm:pt>
  </dgm:ptLst>
  <dgm:cxnLst>
    <dgm:cxn modelId="{1AD5DB2E-F873-4EEC-A14A-277A42D5E7A5}" type="presOf" srcId="{A0E64F7B-BD5C-40AB-9C23-2D258F6668C8}" destId="{50AD580F-B018-4217-915A-F17F0143E6BC}" srcOrd="0" destOrd="0" presId="urn:microsoft.com/office/officeart/2016/7/layout/AccentHomeChevronProcess"/>
    <dgm:cxn modelId="{7C107E63-362E-4528-A4E5-F9EB55B13BE1}" srcId="{20A4286D-223C-4F85-B949-9CA6C27C5684}" destId="{058530E0-8276-4C51-B5A8-02DCB9C28012}" srcOrd="0" destOrd="0" parTransId="{610D16C5-6A53-4836-97E3-B40138B572B1}" sibTransId="{85823F28-E07E-4AEB-A51C-703C5D15C8B9}"/>
    <dgm:cxn modelId="{601360A0-7A31-4CDB-9B41-C398503DEFB2}" type="presOf" srcId="{F4B899BA-475B-4361-B1E5-56D88FD8208F}" destId="{F0DC7B00-1B5A-42ED-A31A-EF576CBB3976}" srcOrd="0" destOrd="0" presId="urn:microsoft.com/office/officeart/2016/7/layout/AccentHomeChevronProcess"/>
    <dgm:cxn modelId="{937DBBAB-ADDC-4D50-B5E5-92059A8F2117}" type="presOf" srcId="{20A4286D-223C-4F85-B949-9CA6C27C5684}" destId="{8BCAFCF5-946D-4141-9D73-F138AD837F72}" srcOrd="0" destOrd="0" presId="urn:microsoft.com/office/officeart/2016/7/layout/AccentHomeChevronProcess"/>
    <dgm:cxn modelId="{BB9677AF-7855-403B-B12A-C718C7F9AD2C}" srcId="{20A4286D-223C-4F85-B949-9CA6C27C5684}" destId="{F4B899BA-475B-4361-B1E5-56D88FD8208F}" srcOrd="1" destOrd="0" parTransId="{442A2646-3EAA-477B-92A8-FB92D6FBBEF7}" sibTransId="{2F2FDC8B-0AC9-48D8-9D6F-085372695BDD}"/>
    <dgm:cxn modelId="{273192B4-2658-488A-BF3A-140721435643}" type="presOf" srcId="{058530E0-8276-4C51-B5A8-02DCB9C28012}" destId="{48DFACC5-3704-4B0F-9370-91D47865B684}" srcOrd="0" destOrd="0" presId="urn:microsoft.com/office/officeart/2016/7/layout/AccentHomeChevronProcess"/>
    <dgm:cxn modelId="{930CF7F9-A783-414A-9D2D-CEDB3AFB3A60}" srcId="{20A4286D-223C-4F85-B949-9CA6C27C5684}" destId="{A0E64F7B-BD5C-40AB-9C23-2D258F6668C8}" srcOrd="2" destOrd="0" parTransId="{C40632DC-1BF2-4A78-9D38-9F0DB53207CA}" sibTransId="{3BE49700-C39A-468B-B55C-C5D5054DA7FB}"/>
    <dgm:cxn modelId="{44D60147-AD2E-48FC-BA43-12B745429F8D}" type="presParOf" srcId="{8BCAFCF5-946D-4141-9D73-F138AD837F72}" destId="{FC3BCC77-3EA5-47CC-A48A-5CBF38173BE6}" srcOrd="0" destOrd="0" presId="urn:microsoft.com/office/officeart/2016/7/layout/AccentHomeChevronProcess"/>
    <dgm:cxn modelId="{E5EF7561-918E-486A-B6E0-FDB0196A7BD8}" type="presParOf" srcId="{FC3BCC77-3EA5-47CC-A48A-5CBF38173BE6}" destId="{04F388B7-EC71-43FC-A17F-14B5204A143D}" srcOrd="0" destOrd="0" presId="urn:microsoft.com/office/officeart/2016/7/layout/AccentHomeChevronProcess"/>
    <dgm:cxn modelId="{18961572-F910-45EE-9D19-6661FC7B4CF8}" type="presParOf" srcId="{FC3BCC77-3EA5-47CC-A48A-5CBF38173BE6}" destId="{48DFACC5-3704-4B0F-9370-91D47865B684}" srcOrd="1" destOrd="0" presId="urn:microsoft.com/office/officeart/2016/7/layout/AccentHomeChevronProcess"/>
    <dgm:cxn modelId="{2F3A19B9-6BC5-41A4-AEB5-1ADAA5C4F296}" type="presParOf" srcId="{FC3BCC77-3EA5-47CC-A48A-5CBF38173BE6}" destId="{0F76E79F-5EEC-4133-AC85-FC60141193B1}" srcOrd="2" destOrd="0" presId="urn:microsoft.com/office/officeart/2016/7/layout/AccentHomeChevronProcess"/>
    <dgm:cxn modelId="{8F41F030-3A14-42C9-A174-EBD5DE2CCA69}" type="presParOf" srcId="{FC3BCC77-3EA5-47CC-A48A-5CBF38173BE6}" destId="{FC78E8B3-1249-42B5-93A2-26CDD3E24050}" srcOrd="3" destOrd="0" presId="urn:microsoft.com/office/officeart/2016/7/layout/AccentHomeChevronProcess"/>
    <dgm:cxn modelId="{58D9BE62-C00E-4B58-B168-5876079AED37}" type="presParOf" srcId="{8BCAFCF5-946D-4141-9D73-F138AD837F72}" destId="{B554A08C-0624-469A-B38E-CACA46BF0C43}" srcOrd="1" destOrd="0" presId="urn:microsoft.com/office/officeart/2016/7/layout/AccentHomeChevronProcess"/>
    <dgm:cxn modelId="{718AD760-B219-47E3-8355-469728700ACF}" type="presParOf" srcId="{8BCAFCF5-946D-4141-9D73-F138AD837F72}" destId="{775F2AC5-6AFE-4820-9576-BD78E4C1889E}" srcOrd="2" destOrd="0" presId="urn:microsoft.com/office/officeart/2016/7/layout/AccentHomeChevronProcess"/>
    <dgm:cxn modelId="{9BC3F054-3A2F-4043-A59E-5AE589453765}" type="presParOf" srcId="{775F2AC5-6AFE-4820-9576-BD78E4C1889E}" destId="{669F8128-29DC-42A2-BCA8-6710DDCF190C}" srcOrd="0" destOrd="0" presId="urn:microsoft.com/office/officeart/2016/7/layout/AccentHomeChevronProcess"/>
    <dgm:cxn modelId="{3586742E-3C97-4B1A-A7F8-B423AE1B5366}" type="presParOf" srcId="{775F2AC5-6AFE-4820-9576-BD78E4C1889E}" destId="{F0DC7B00-1B5A-42ED-A31A-EF576CBB3976}" srcOrd="1" destOrd="0" presId="urn:microsoft.com/office/officeart/2016/7/layout/AccentHomeChevronProcess"/>
    <dgm:cxn modelId="{010B62A2-BB12-45F5-BF00-559ED1E193C7}" type="presParOf" srcId="{775F2AC5-6AFE-4820-9576-BD78E4C1889E}" destId="{491BEF09-320F-49CA-8DF9-14C1555EC874}" srcOrd="2" destOrd="0" presId="urn:microsoft.com/office/officeart/2016/7/layout/AccentHomeChevronProcess"/>
    <dgm:cxn modelId="{C0A66F46-9788-4309-B14E-79B0FD42FC39}" type="presParOf" srcId="{775F2AC5-6AFE-4820-9576-BD78E4C1889E}" destId="{F6F47147-C93C-41F5-A12C-AB1CEF4D1322}" srcOrd="3" destOrd="0" presId="urn:microsoft.com/office/officeart/2016/7/layout/AccentHomeChevronProcess"/>
    <dgm:cxn modelId="{491A05CB-4679-4E85-873F-9E270341563D}" type="presParOf" srcId="{8BCAFCF5-946D-4141-9D73-F138AD837F72}" destId="{CBDC1B8C-2E4F-45BF-BA2E-0F39045CFD08}" srcOrd="3" destOrd="0" presId="urn:microsoft.com/office/officeart/2016/7/layout/AccentHomeChevronProcess"/>
    <dgm:cxn modelId="{E155C31D-7F11-4CDE-B340-FE03DB71B650}" type="presParOf" srcId="{8BCAFCF5-946D-4141-9D73-F138AD837F72}" destId="{B1B2D896-9261-4FEB-ADE1-E84FB405726D}" srcOrd="4" destOrd="0" presId="urn:microsoft.com/office/officeart/2016/7/layout/AccentHomeChevronProcess"/>
    <dgm:cxn modelId="{93D9BA50-EBFB-415D-8F1C-C635CB911F02}" type="presParOf" srcId="{B1B2D896-9261-4FEB-ADE1-E84FB405726D}" destId="{6131BC72-FA84-4490-8B05-EF67CAA14005}" srcOrd="0" destOrd="0" presId="urn:microsoft.com/office/officeart/2016/7/layout/AccentHomeChevronProcess"/>
    <dgm:cxn modelId="{8A0AADAD-E667-4445-8EDA-79D1B558D4AC}" type="presParOf" srcId="{B1B2D896-9261-4FEB-ADE1-E84FB405726D}" destId="{50AD580F-B018-4217-915A-F17F0143E6BC}" srcOrd="1" destOrd="0" presId="urn:microsoft.com/office/officeart/2016/7/layout/AccentHomeChevronProcess"/>
    <dgm:cxn modelId="{BA7540C1-91DD-41ED-893B-FAAC02B4BFD1}" type="presParOf" srcId="{B1B2D896-9261-4FEB-ADE1-E84FB405726D}" destId="{E1353AE9-854C-4ACF-8771-D0447C80DF42}" srcOrd="2" destOrd="0" presId="urn:microsoft.com/office/officeart/2016/7/layout/AccentHomeChevronProcess"/>
    <dgm:cxn modelId="{01B35DEE-5575-42A9-8E98-74931C1B5C9C}" type="presParOf" srcId="{B1B2D896-9261-4FEB-ADE1-E84FB405726D}" destId="{D6E49D28-06BA-4D73-B525-B6E53F7FD3B5}"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CC5F463-6E54-4AB6-B7D3-7F4FFF36C2A4}" type="doc">
      <dgm:prSet loTypeId="urn:microsoft.com/office/officeart/2005/8/layout/vList3" loCatId="list" qsTypeId="urn:microsoft.com/office/officeart/2005/8/quickstyle/simple2" qsCatId="simple" csTypeId="urn:microsoft.com/office/officeart/2005/8/colors/accent5_1" csCatId="accent5" phldr="1"/>
      <dgm:spPr/>
      <dgm:t>
        <a:bodyPr/>
        <a:lstStyle/>
        <a:p>
          <a:endParaRPr lang="en-CA"/>
        </a:p>
      </dgm:t>
    </dgm:pt>
    <dgm:pt modelId="{994D02DE-BF92-4920-9F9A-8231258FF889}">
      <dgm:prSet phldrT="[Text]"/>
      <dgm:spPr/>
      <dgm:t>
        <a:bodyPr/>
        <a:lstStyle/>
        <a:p>
          <a:pPr algn="ctr"/>
          <a:r>
            <a:rPr lang="en-CA"/>
            <a:t>60/30/10: Train/Validation/Test Split</a:t>
          </a:r>
        </a:p>
        <a:p>
          <a:pPr algn="ctr"/>
          <a:r>
            <a:rPr lang="en-CA"/>
            <a:t>20 Epochs and Batch Size of 200</a:t>
          </a:r>
        </a:p>
      </dgm:t>
    </dgm:pt>
    <dgm:pt modelId="{3E77D997-EDB3-4256-92B4-1E9320807209}" type="sibTrans" cxnId="{3D7CE546-9746-46AB-9948-4619CBE861B1}">
      <dgm:prSet/>
      <dgm:spPr/>
      <dgm:t>
        <a:bodyPr/>
        <a:lstStyle/>
        <a:p>
          <a:pPr algn="ctr"/>
          <a:endParaRPr lang="en-CA"/>
        </a:p>
      </dgm:t>
    </dgm:pt>
    <dgm:pt modelId="{486191E4-B34A-4EC0-BE3F-63B06E482B1E}" type="parTrans" cxnId="{3D7CE546-9746-46AB-9948-4619CBE861B1}">
      <dgm:prSet/>
      <dgm:spPr/>
      <dgm:t>
        <a:bodyPr/>
        <a:lstStyle/>
        <a:p>
          <a:pPr algn="ctr"/>
          <a:endParaRPr lang="en-CA"/>
        </a:p>
      </dgm:t>
    </dgm:pt>
    <dgm:pt modelId="{79F56962-6181-4080-B6E5-65EAA0A9197F}">
      <dgm:prSet phldrT="[Text]"/>
      <dgm:spPr/>
      <dgm:t>
        <a:bodyPr/>
        <a:lstStyle/>
        <a:p>
          <a:pPr algn="ctr"/>
          <a:r>
            <a:rPr lang="en-CA"/>
            <a:t>Cross Entropy Loss with SGD Optimization</a:t>
          </a:r>
        </a:p>
      </dgm:t>
    </dgm:pt>
    <dgm:pt modelId="{04E1EDFA-B087-42C6-8463-5AA424FE373D}" type="sibTrans" cxnId="{4D383EDC-64B6-448B-9416-02C6BC655242}">
      <dgm:prSet/>
      <dgm:spPr/>
      <dgm:t>
        <a:bodyPr/>
        <a:lstStyle/>
        <a:p>
          <a:pPr algn="ctr"/>
          <a:endParaRPr lang="en-CA"/>
        </a:p>
      </dgm:t>
    </dgm:pt>
    <dgm:pt modelId="{FEA4FB9A-2553-4E42-9B3D-44CC5A585DEA}" type="parTrans" cxnId="{4D383EDC-64B6-448B-9416-02C6BC655242}">
      <dgm:prSet/>
      <dgm:spPr/>
      <dgm:t>
        <a:bodyPr/>
        <a:lstStyle/>
        <a:p>
          <a:pPr algn="ctr"/>
          <a:endParaRPr lang="en-CA"/>
        </a:p>
      </dgm:t>
    </dgm:pt>
    <dgm:pt modelId="{721604E6-E5A1-470A-A14D-343D14E90BF0}">
      <dgm:prSet phldrT="[Text]"/>
      <dgm:spPr/>
      <dgm:t>
        <a:bodyPr/>
        <a:lstStyle/>
        <a:p>
          <a:pPr algn="ctr"/>
          <a:r>
            <a:rPr lang="en-CA"/>
            <a:t>First FC: 9216 to 2304 Neurons for Image Resize due to RAM constraints</a:t>
          </a:r>
        </a:p>
      </dgm:t>
    </dgm:pt>
    <dgm:pt modelId="{96E35AE8-9A82-4DD8-9DC8-915B468D98EA}" type="sibTrans" cxnId="{DDEC9BBE-BE85-42EC-BC26-0238BCFC87E9}">
      <dgm:prSet/>
      <dgm:spPr/>
      <dgm:t>
        <a:bodyPr/>
        <a:lstStyle/>
        <a:p>
          <a:pPr algn="ctr"/>
          <a:endParaRPr lang="en-CA"/>
        </a:p>
      </dgm:t>
    </dgm:pt>
    <dgm:pt modelId="{FBAB88AD-025F-40F7-9A1B-D2703F2E3FFC}" type="parTrans" cxnId="{DDEC9BBE-BE85-42EC-BC26-0238BCFC87E9}">
      <dgm:prSet/>
      <dgm:spPr/>
      <dgm:t>
        <a:bodyPr/>
        <a:lstStyle/>
        <a:p>
          <a:pPr algn="ctr"/>
          <a:endParaRPr lang="en-CA"/>
        </a:p>
      </dgm:t>
    </dgm:pt>
    <dgm:pt modelId="{D9CAB35D-A29D-4125-8D89-52384B959ABA}" type="pres">
      <dgm:prSet presAssocID="{BCC5F463-6E54-4AB6-B7D3-7F4FFF36C2A4}" presName="linearFlow" presStyleCnt="0">
        <dgm:presLayoutVars>
          <dgm:dir/>
          <dgm:resizeHandles val="exact"/>
        </dgm:presLayoutVars>
      </dgm:prSet>
      <dgm:spPr/>
    </dgm:pt>
    <dgm:pt modelId="{5A64E222-6CC5-414F-ABD6-B4B379D6048A}" type="pres">
      <dgm:prSet presAssocID="{721604E6-E5A1-470A-A14D-343D14E90BF0}" presName="composite" presStyleCnt="0"/>
      <dgm:spPr/>
    </dgm:pt>
    <dgm:pt modelId="{BAF42D5D-6E96-4835-A4D7-BE9B1FE1E44C}" type="pres">
      <dgm:prSet presAssocID="{721604E6-E5A1-470A-A14D-343D14E90BF0}"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rain in head with solid fill"/>
        </a:ext>
      </dgm:extLst>
    </dgm:pt>
    <dgm:pt modelId="{D79654DB-3C84-41AD-9778-59AD33C2B11B}" type="pres">
      <dgm:prSet presAssocID="{721604E6-E5A1-470A-A14D-343D14E90BF0}" presName="txShp" presStyleLbl="node1" presStyleIdx="0" presStyleCnt="3">
        <dgm:presLayoutVars>
          <dgm:bulletEnabled val="1"/>
        </dgm:presLayoutVars>
      </dgm:prSet>
      <dgm:spPr/>
    </dgm:pt>
    <dgm:pt modelId="{3CAD14B7-D665-45D4-9F61-D81E431D0022}" type="pres">
      <dgm:prSet presAssocID="{96E35AE8-9A82-4DD8-9DC8-915B468D98EA}" presName="spacing" presStyleCnt="0"/>
      <dgm:spPr/>
    </dgm:pt>
    <dgm:pt modelId="{C62CF180-B9E9-4E99-8D10-6426D4FD83F5}" type="pres">
      <dgm:prSet presAssocID="{79F56962-6181-4080-B6E5-65EAA0A9197F}" presName="composite" presStyleCnt="0"/>
      <dgm:spPr/>
    </dgm:pt>
    <dgm:pt modelId="{609441AD-9B1F-4F58-9A77-BEB981855F03}" type="pres">
      <dgm:prSet presAssocID="{79F56962-6181-4080-B6E5-65EAA0A9197F}"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wnward trend graph with solid fill"/>
        </a:ext>
      </dgm:extLst>
    </dgm:pt>
    <dgm:pt modelId="{B0C0827E-A7E8-44B1-AD93-71AD01D8C5BE}" type="pres">
      <dgm:prSet presAssocID="{79F56962-6181-4080-B6E5-65EAA0A9197F}" presName="txShp" presStyleLbl="node1" presStyleIdx="1" presStyleCnt="3">
        <dgm:presLayoutVars>
          <dgm:bulletEnabled val="1"/>
        </dgm:presLayoutVars>
      </dgm:prSet>
      <dgm:spPr/>
    </dgm:pt>
    <dgm:pt modelId="{9B100E67-91F0-4547-B4A8-D5D567066D19}" type="pres">
      <dgm:prSet presAssocID="{04E1EDFA-B087-42C6-8463-5AA424FE373D}" presName="spacing" presStyleCnt="0"/>
      <dgm:spPr/>
    </dgm:pt>
    <dgm:pt modelId="{5C0EF0B5-DDA7-499D-B181-F127A4A45313}" type="pres">
      <dgm:prSet presAssocID="{994D02DE-BF92-4920-9F9A-8231258FF889}" presName="composite" presStyleCnt="0"/>
      <dgm:spPr/>
    </dgm:pt>
    <dgm:pt modelId="{485D8FB2-368E-4E24-9C45-9836A37EA1A3}" type="pres">
      <dgm:prSet presAssocID="{994D02DE-BF92-4920-9F9A-8231258FF889}"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Pie chart with solid fill"/>
        </a:ext>
      </dgm:extLst>
    </dgm:pt>
    <dgm:pt modelId="{54327DF4-159D-45C7-9FBF-6421A9B50743}" type="pres">
      <dgm:prSet presAssocID="{994D02DE-BF92-4920-9F9A-8231258FF889}" presName="txShp" presStyleLbl="node1" presStyleIdx="2" presStyleCnt="3">
        <dgm:presLayoutVars>
          <dgm:bulletEnabled val="1"/>
        </dgm:presLayoutVars>
      </dgm:prSet>
      <dgm:spPr/>
    </dgm:pt>
  </dgm:ptLst>
  <dgm:cxnLst>
    <dgm:cxn modelId="{4AAD3A0D-BC0D-49A0-A9D4-0BD7B75D2D5B}" type="presOf" srcId="{79F56962-6181-4080-B6E5-65EAA0A9197F}" destId="{B0C0827E-A7E8-44B1-AD93-71AD01D8C5BE}" srcOrd="0" destOrd="0" presId="urn:microsoft.com/office/officeart/2005/8/layout/vList3"/>
    <dgm:cxn modelId="{3B32611F-7E59-47F0-B8BE-321C57136A81}" type="presOf" srcId="{994D02DE-BF92-4920-9F9A-8231258FF889}" destId="{54327DF4-159D-45C7-9FBF-6421A9B50743}" srcOrd="0" destOrd="0" presId="urn:microsoft.com/office/officeart/2005/8/layout/vList3"/>
    <dgm:cxn modelId="{C8B86034-C7D1-4E4B-A0B2-9461F910ADC6}" type="presOf" srcId="{BCC5F463-6E54-4AB6-B7D3-7F4FFF36C2A4}" destId="{D9CAB35D-A29D-4125-8D89-52384B959ABA}" srcOrd="0" destOrd="0" presId="urn:microsoft.com/office/officeart/2005/8/layout/vList3"/>
    <dgm:cxn modelId="{3D7CE546-9746-46AB-9948-4619CBE861B1}" srcId="{BCC5F463-6E54-4AB6-B7D3-7F4FFF36C2A4}" destId="{994D02DE-BF92-4920-9F9A-8231258FF889}" srcOrd="2" destOrd="0" parTransId="{486191E4-B34A-4EC0-BE3F-63B06E482B1E}" sibTransId="{3E77D997-EDB3-4256-92B4-1E9320807209}"/>
    <dgm:cxn modelId="{7988CA9D-D741-40B8-9C53-DA68FC94AB89}" type="presOf" srcId="{721604E6-E5A1-470A-A14D-343D14E90BF0}" destId="{D79654DB-3C84-41AD-9778-59AD33C2B11B}" srcOrd="0" destOrd="0" presId="urn:microsoft.com/office/officeart/2005/8/layout/vList3"/>
    <dgm:cxn modelId="{DDEC9BBE-BE85-42EC-BC26-0238BCFC87E9}" srcId="{BCC5F463-6E54-4AB6-B7D3-7F4FFF36C2A4}" destId="{721604E6-E5A1-470A-A14D-343D14E90BF0}" srcOrd="0" destOrd="0" parTransId="{FBAB88AD-025F-40F7-9A1B-D2703F2E3FFC}" sibTransId="{96E35AE8-9A82-4DD8-9DC8-915B468D98EA}"/>
    <dgm:cxn modelId="{4D383EDC-64B6-448B-9416-02C6BC655242}" srcId="{BCC5F463-6E54-4AB6-B7D3-7F4FFF36C2A4}" destId="{79F56962-6181-4080-B6E5-65EAA0A9197F}" srcOrd="1" destOrd="0" parTransId="{FEA4FB9A-2553-4E42-9B3D-44CC5A585DEA}" sibTransId="{04E1EDFA-B087-42C6-8463-5AA424FE373D}"/>
    <dgm:cxn modelId="{91A76E33-F79C-49EE-B10A-5FA39BEEE90D}" type="presParOf" srcId="{D9CAB35D-A29D-4125-8D89-52384B959ABA}" destId="{5A64E222-6CC5-414F-ABD6-B4B379D6048A}" srcOrd="0" destOrd="0" presId="urn:microsoft.com/office/officeart/2005/8/layout/vList3"/>
    <dgm:cxn modelId="{6B0F3435-6215-49BC-B2BE-15EE018962EB}" type="presParOf" srcId="{5A64E222-6CC5-414F-ABD6-B4B379D6048A}" destId="{BAF42D5D-6E96-4835-A4D7-BE9B1FE1E44C}" srcOrd="0" destOrd="0" presId="urn:microsoft.com/office/officeart/2005/8/layout/vList3"/>
    <dgm:cxn modelId="{6CF852A4-3257-45A2-B207-E4B9A37C03FB}" type="presParOf" srcId="{5A64E222-6CC5-414F-ABD6-B4B379D6048A}" destId="{D79654DB-3C84-41AD-9778-59AD33C2B11B}" srcOrd="1" destOrd="0" presId="urn:microsoft.com/office/officeart/2005/8/layout/vList3"/>
    <dgm:cxn modelId="{65255FEE-5901-493A-95E5-4B0A97CD4C7D}" type="presParOf" srcId="{D9CAB35D-A29D-4125-8D89-52384B959ABA}" destId="{3CAD14B7-D665-45D4-9F61-D81E431D0022}" srcOrd="1" destOrd="0" presId="urn:microsoft.com/office/officeart/2005/8/layout/vList3"/>
    <dgm:cxn modelId="{F64DC187-53FB-4CA7-9F2A-1D6B6F66E9BF}" type="presParOf" srcId="{D9CAB35D-A29D-4125-8D89-52384B959ABA}" destId="{C62CF180-B9E9-4E99-8D10-6426D4FD83F5}" srcOrd="2" destOrd="0" presId="urn:microsoft.com/office/officeart/2005/8/layout/vList3"/>
    <dgm:cxn modelId="{9639F3AD-A36F-407A-8081-34D7CE9FB64F}" type="presParOf" srcId="{C62CF180-B9E9-4E99-8D10-6426D4FD83F5}" destId="{609441AD-9B1F-4F58-9A77-BEB981855F03}" srcOrd="0" destOrd="0" presId="urn:microsoft.com/office/officeart/2005/8/layout/vList3"/>
    <dgm:cxn modelId="{99003E91-5101-4EE6-8A44-471C601E8531}" type="presParOf" srcId="{C62CF180-B9E9-4E99-8D10-6426D4FD83F5}" destId="{B0C0827E-A7E8-44B1-AD93-71AD01D8C5BE}" srcOrd="1" destOrd="0" presId="urn:microsoft.com/office/officeart/2005/8/layout/vList3"/>
    <dgm:cxn modelId="{497E78DD-E439-4544-A4EF-A6F42F78A1DF}" type="presParOf" srcId="{D9CAB35D-A29D-4125-8D89-52384B959ABA}" destId="{9B100E67-91F0-4547-B4A8-D5D567066D19}" srcOrd="3" destOrd="0" presId="urn:microsoft.com/office/officeart/2005/8/layout/vList3"/>
    <dgm:cxn modelId="{19C65A78-F307-4915-9244-C430EC36BE30}" type="presParOf" srcId="{D9CAB35D-A29D-4125-8D89-52384B959ABA}" destId="{5C0EF0B5-DDA7-499D-B181-F127A4A45313}" srcOrd="4" destOrd="0" presId="urn:microsoft.com/office/officeart/2005/8/layout/vList3"/>
    <dgm:cxn modelId="{B187BCF2-8E4A-4779-AD3F-B7D79B9EB1B9}" type="presParOf" srcId="{5C0EF0B5-DDA7-499D-B181-F127A4A45313}" destId="{485D8FB2-368E-4E24-9C45-9836A37EA1A3}" srcOrd="0" destOrd="0" presId="urn:microsoft.com/office/officeart/2005/8/layout/vList3"/>
    <dgm:cxn modelId="{B2D4EECC-5566-4A52-A0A0-6EE9F3C1A8DC}" type="presParOf" srcId="{5C0EF0B5-DDA7-499D-B181-F127A4A45313}" destId="{54327DF4-159D-45C7-9FBF-6421A9B50743}"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3B1CF26-F04A-4078-9BC1-534901F76EF5}"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9EB0B7E-9395-423B-AF5A-6D66DBDB4CB3}">
      <dgm:prSet custT="1"/>
      <dgm:spPr/>
      <dgm:t>
        <a:bodyPr/>
        <a:lstStyle/>
        <a:p>
          <a:pPr rtl="0">
            <a:lnSpc>
              <a:spcPct val="100000"/>
            </a:lnSpc>
            <a:defRPr cap="all"/>
          </a:pPr>
          <a:r>
            <a:rPr lang="en-US" sz="1400" b="1">
              <a:solidFill>
                <a:schemeClr val="bg1"/>
              </a:solidFill>
            </a:rPr>
            <a:t>Data Processing </a:t>
          </a:r>
          <a:r>
            <a:rPr lang="en-US" sz="1400" b="0">
              <a:solidFill>
                <a:schemeClr val="bg1"/>
              </a:solidFill>
            </a:rPr>
            <a:t>and                     </a:t>
          </a:r>
          <a:r>
            <a:rPr lang="en-US" sz="1400" b="1" i="0">
              <a:solidFill>
                <a:schemeClr val="bg1"/>
              </a:solidFill>
            </a:rPr>
            <a:t>Object Detection</a:t>
          </a:r>
        </a:p>
      </dgm:t>
    </dgm:pt>
    <dgm:pt modelId="{27AF1A0F-3E39-4AB8-95E5-FBA763205643}" type="parTrans" cxnId="{756463B7-76E2-46FD-B8C9-4CD4853D9BB9}">
      <dgm:prSet/>
      <dgm:spPr/>
      <dgm:t>
        <a:bodyPr/>
        <a:lstStyle/>
        <a:p>
          <a:endParaRPr lang="en-US"/>
        </a:p>
      </dgm:t>
    </dgm:pt>
    <dgm:pt modelId="{9CE5A7E5-D321-432A-8000-D643836BD61B}" type="sibTrans" cxnId="{756463B7-76E2-46FD-B8C9-4CD4853D9BB9}">
      <dgm:prSet/>
      <dgm:spPr/>
      <dgm:t>
        <a:bodyPr/>
        <a:lstStyle/>
        <a:p>
          <a:endParaRPr lang="en-US"/>
        </a:p>
      </dgm:t>
    </dgm:pt>
    <dgm:pt modelId="{AB423038-53B6-4604-944D-3C5DABE0A181}">
      <dgm:prSet custT="1"/>
      <dgm:spPr/>
      <dgm:t>
        <a:bodyPr/>
        <a:lstStyle/>
        <a:p>
          <a:pPr>
            <a:lnSpc>
              <a:spcPct val="100000"/>
            </a:lnSpc>
            <a:defRPr cap="all"/>
          </a:pPr>
          <a:r>
            <a:rPr lang="en-US" sz="1400" b="1">
              <a:solidFill>
                <a:schemeClr val="bg1"/>
              </a:solidFill>
            </a:rPr>
            <a:t>NOVEL APPROACHES</a:t>
          </a:r>
        </a:p>
      </dgm:t>
    </dgm:pt>
    <dgm:pt modelId="{2E2879E0-EAD9-433E-A689-77B9DA3909B8}" type="parTrans" cxnId="{B7D09EB5-545D-4962-B085-8A918857D184}">
      <dgm:prSet/>
      <dgm:spPr/>
      <dgm:t>
        <a:bodyPr/>
        <a:lstStyle/>
        <a:p>
          <a:endParaRPr lang="en-US"/>
        </a:p>
      </dgm:t>
    </dgm:pt>
    <dgm:pt modelId="{6E8E1C33-07B0-4BD7-A3BB-D49CFF7DC94A}" type="sibTrans" cxnId="{B7D09EB5-545D-4962-B085-8A918857D184}">
      <dgm:prSet/>
      <dgm:spPr/>
      <dgm:t>
        <a:bodyPr/>
        <a:lstStyle/>
        <a:p>
          <a:endParaRPr lang="en-US"/>
        </a:p>
      </dgm:t>
    </dgm:pt>
    <dgm:pt modelId="{A4F6589B-56EB-47AF-9565-53AE49529FC8}">
      <dgm:prSet custT="1"/>
      <dgm:spPr/>
      <dgm:t>
        <a:bodyPr/>
        <a:lstStyle/>
        <a:p>
          <a:pPr>
            <a:lnSpc>
              <a:spcPct val="100000"/>
            </a:lnSpc>
            <a:defRPr cap="all"/>
          </a:pPr>
          <a:r>
            <a:rPr lang="en-US" sz="1400" b="1">
              <a:solidFill>
                <a:schemeClr val="bg1"/>
              </a:solidFill>
            </a:rPr>
            <a:t>LIMITATIONS </a:t>
          </a:r>
          <a:r>
            <a:rPr lang="en-US" sz="1400" b="0">
              <a:solidFill>
                <a:schemeClr val="bg1"/>
              </a:solidFill>
            </a:rPr>
            <a:t>FROM</a:t>
          </a:r>
          <a:r>
            <a:rPr lang="en-US" sz="1400" b="1">
              <a:solidFill>
                <a:schemeClr val="bg1"/>
              </a:solidFill>
            </a:rPr>
            <a:t> </a:t>
          </a:r>
          <a:r>
            <a:rPr lang="en-US" sz="1400" b="1" err="1">
              <a:solidFill>
                <a:schemeClr val="bg1"/>
              </a:solidFill>
            </a:rPr>
            <a:t>dATASET</a:t>
          </a:r>
          <a:endParaRPr lang="en-US" sz="1400" b="1">
            <a:solidFill>
              <a:schemeClr val="bg1"/>
            </a:solidFill>
          </a:endParaRPr>
        </a:p>
      </dgm:t>
    </dgm:pt>
    <dgm:pt modelId="{FF6E060E-2777-4A56-BAA4-41BAD01BA83B}" type="parTrans" cxnId="{01C678BB-157E-4605-AB90-C01607F5C0C4}">
      <dgm:prSet/>
      <dgm:spPr/>
      <dgm:t>
        <a:bodyPr/>
        <a:lstStyle/>
        <a:p>
          <a:endParaRPr lang="en-CA"/>
        </a:p>
      </dgm:t>
    </dgm:pt>
    <dgm:pt modelId="{FFA31FF6-45E1-4BAD-B604-B2A30BB38263}" type="sibTrans" cxnId="{01C678BB-157E-4605-AB90-C01607F5C0C4}">
      <dgm:prSet/>
      <dgm:spPr/>
      <dgm:t>
        <a:bodyPr/>
        <a:lstStyle/>
        <a:p>
          <a:endParaRPr lang="en-CA"/>
        </a:p>
      </dgm:t>
    </dgm:pt>
    <dgm:pt modelId="{79CF9D73-028E-4EA9-8427-418AF34AABCF}">
      <dgm:prSet custT="1"/>
      <dgm:spPr/>
      <dgm:t>
        <a:bodyPr/>
        <a:lstStyle/>
        <a:p>
          <a:pPr>
            <a:lnSpc>
              <a:spcPct val="100000"/>
            </a:lnSpc>
            <a:defRPr cap="all"/>
          </a:pPr>
          <a:r>
            <a:rPr lang="en-US" sz="1400" b="1" i="0">
              <a:solidFill>
                <a:schemeClr val="bg1"/>
              </a:solidFill>
            </a:rPr>
            <a:t>CLASSIFICATION MODEL</a:t>
          </a:r>
        </a:p>
      </dgm:t>
    </dgm:pt>
    <dgm:pt modelId="{2CF4934D-E49A-4325-BB73-9A2D1D8A2E52}" type="parTrans" cxnId="{CBB92B73-080B-4A4C-8906-D815BBDCA2AA}">
      <dgm:prSet/>
      <dgm:spPr/>
      <dgm:t>
        <a:bodyPr/>
        <a:lstStyle/>
        <a:p>
          <a:endParaRPr lang="en-CA"/>
        </a:p>
      </dgm:t>
    </dgm:pt>
    <dgm:pt modelId="{D46FEA02-E120-4AF5-B456-65D4F75519AC}" type="sibTrans" cxnId="{CBB92B73-080B-4A4C-8906-D815BBDCA2AA}">
      <dgm:prSet/>
      <dgm:spPr/>
      <dgm:t>
        <a:bodyPr/>
        <a:lstStyle/>
        <a:p>
          <a:endParaRPr lang="en-CA"/>
        </a:p>
      </dgm:t>
    </dgm:pt>
    <dgm:pt modelId="{57084DC4-8953-443B-B068-2334D4FA8E99}" type="pres">
      <dgm:prSet presAssocID="{23B1CF26-F04A-4078-9BC1-534901F76EF5}" presName="root" presStyleCnt="0">
        <dgm:presLayoutVars>
          <dgm:dir/>
          <dgm:resizeHandles val="exact"/>
        </dgm:presLayoutVars>
      </dgm:prSet>
      <dgm:spPr/>
    </dgm:pt>
    <dgm:pt modelId="{732FBAFA-6CCC-48CB-BA6B-6B36BD57B847}" type="pres">
      <dgm:prSet presAssocID="{79EB0B7E-9395-423B-AF5A-6D66DBDB4CB3}" presName="compNode" presStyleCnt="0"/>
      <dgm:spPr/>
    </dgm:pt>
    <dgm:pt modelId="{4FBBAFFC-D564-4665-BEAF-D4D6DE741F28}" type="pres">
      <dgm:prSet presAssocID="{79EB0B7E-9395-423B-AF5A-6D66DBDB4CB3}" presName="iconBgRect" presStyleLbl="bgShp" presStyleIdx="0" presStyleCnt="4"/>
      <dgm:spPr/>
    </dgm:pt>
    <dgm:pt modelId="{21268AC9-EFD2-486D-8850-7B7BA170CFDC}" type="pres">
      <dgm:prSet presAssocID="{79EB0B7E-9395-423B-AF5A-6D66DBDB4CB3}"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with solid fill"/>
        </a:ext>
      </dgm:extLst>
    </dgm:pt>
    <dgm:pt modelId="{2A13F768-4241-4DC2-BA23-275F3CB372EF}" type="pres">
      <dgm:prSet presAssocID="{79EB0B7E-9395-423B-AF5A-6D66DBDB4CB3}" presName="spaceRect" presStyleCnt="0"/>
      <dgm:spPr/>
    </dgm:pt>
    <dgm:pt modelId="{AE4FC949-A18A-40F1-BEE3-1E7277B23D3D}" type="pres">
      <dgm:prSet presAssocID="{79EB0B7E-9395-423B-AF5A-6D66DBDB4CB3}" presName="textRect" presStyleLbl="revTx" presStyleIdx="0" presStyleCnt="4">
        <dgm:presLayoutVars>
          <dgm:chMax val="1"/>
          <dgm:chPref val="1"/>
        </dgm:presLayoutVars>
      </dgm:prSet>
      <dgm:spPr/>
    </dgm:pt>
    <dgm:pt modelId="{0F44593D-CB00-4CE6-8E8B-23E2B56F6BCA}" type="pres">
      <dgm:prSet presAssocID="{9CE5A7E5-D321-432A-8000-D643836BD61B}" presName="sibTrans" presStyleCnt="0"/>
      <dgm:spPr/>
    </dgm:pt>
    <dgm:pt modelId="{FE969CE5-D547-45C3-B6EA-0391D35DEA32}" type="pres">
      <dgm:prSet presAssocID="{79CF9D73-028E-4EA9-8427-418AF34AABCF}" presName="compNode" presStyleCnt="0"/>
      <dgm:spPr/>
    </dgm:pt>
    <dgm:pt modelId="{C3882D49-7F65-46E4-A93B-DA0DA9BC8CC6}" type="pres">
      <dgm:prSet presAssocID="{79CF9D73-028E-4EA9-8427-418AF34AABCF}" presName="iconBgRect" presStyleLbl="bgShp" presStyleIdx="1" presStyleCnt="4"/>
      <dgm:spPr/>
    </dgm:pt>
    <dgm:pt modelId="{106131B0-2645-42A1-8DF0-B834F26C3E94}" type="pres">
      <dgm:prSet presAssocID="{79CF9D73-028E-4EA9-8427-418AF34AABC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Close with solid fill"/>
        </a:ext>
      </dgm:extLst>
    </dgm:pt>
    <dgm:pt modelId="{5BD46494-0925-4C99-A65C-1D861C52C47F}" type="pres">
      <dgm:prSet presAssocID="{79CF9D73-028E-4EA9-8427-418AF34AABCF}" presName="spaceRect" presStyleCnt="0"/>
      <dgm:spPr/>
    </dgm:pt>
    <dgm:pt modelId="{25FB4DB7-30DA-457B-A728-0A663470050B}" type="pres">
      <dgm:prSet presAssocID="{79CF9D73-028E-4EA9-8427-418AF34AABCF}" presName="textRect" presStyleLbl="revTx" presStyleIdx="1" presStyleCnt="4">
        <dgm:presLayoutVars>
          <dgm:chMax val="1"/>
          <dgm:chPref val="1"/>
        </dgm:presLayoutVars>
      </dgm:prSet>
      <dgm:spPr/>
    </dgm:pt>
    <dgm:pt modelId="{AF6161F6-883D-4796-93A0-1017EC23CB97}" type="pres">
      <dgm:prSet presAssocID="{D46FEA02-E120-4AF5-B456-65D4F75519AC}" presName="sibTrans" presStyleCnt="0"/>
      <dgm:spPr/>
    </dgm:pt>
    <dgm:pt modelId="{C597963F-9073-4EEF-BB64-BECC6C063307}" type="pres">
      <dgm:prSet presAssocID="{AB423038-53B6-4604-944D-3C5DABE0A181}" presName="compNode" presStyleCnt="0"/>
      <dgm:spPr/>
    </dgm:pt>
    <dgm:pt modelId="{B33F45B2-E197-4AEC-91EA-69F1E8134843}" type="pres">
      <dgm:prSet presAssocID="{AB423038-53B6-4604-944D-3C5DABE0A181}" presName="iconBgRect" presStyleLbl="bgShp" presStyleIdx="2" presStyleCnt="4"/>
      <dgm:spPr/>
    </dgm:pt>
    <dgm:pt modelId="{2207FD3D-5885-486F-A5E3-DFFA8D4BBEC8}" type="pres">
      <dgm:prSet presAssocID="{AB423038-53B6-4604-944D-3C5DABE0A18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DF9BC59F-5F51-4FA6-B198-F59D0D47BEF7}" type="pres">
      <dgm:prSet presAssocID="{AB423038-53B6-4604-944D-3C5DABE0A181}" presName="spaceRect" presStyleCnt="0"/>
      <dgm:spPr/>
    </dgm:pt>
    <dgm:pt modelId="{C006A510-37DF-435D-9DD5-ADB1E445FB1A}" type="pres">
      <dgm:prSet presAssocID="{AB423038-53B6-4604-944D-3C5DABE0A181}" presName="textRect" presStyleLbl="revTx" presStyleIdx="2" presStyleCnt="4">
        <dgm:presLayoutVars>
          <dgm:chMax val="1"/>
          <dgm:chPref val="1"/>
        </dgm:presLayoutVars>
      </dgm:prSet>
      <dgm:spPr/>
    </dgm:pt>
    <dgm:pt modelId="{429A0CBD-8A90-4EA3-BA38-AC8BC6DDBE42}" type="pres">
      <dgm:prSet presAssocID="{6E8E1C33-07B0-4BD7-A3BB-D49CFF7DC94A}" presName="sibTrans" presStyleCnt="0"/>
      <dgm:spPr/>
    </dgm:pt>
    <dgm:pt modelId="{1669B0D1-538D-47DB-80C3-9300340C3023}" type="pres">
      <dgm:prSet presAssocID="{A4F6589B-56EB-47AF-9565-53AE49529FC8}" presName="compNode" presStyleCnt="0"/>
      <dgm:spPr/>
    </dgm:pt>
    <dgm:pt modelId="{4184E000-B7CE-4382-9A04-082DC00F29E9}" type="pres">
      <dgm:prSet presAssocID="{A4F6589B-56EB-47AF-9565-53AE49529FC8}" presName="iconBgRect" presStyleLbl="bgShp" presStyleIdx="3" presStyleCnt="4"/>
      <dgm:spPr/>
    </dgm:pt>
    <dgm:pt modelId="{3D586A81-29C1-4405-85E9-A2AD0F283E40}" type="pres">
      <dgm:prSet presAssocID="{A4F6589B-56EB-47AF-9565-53AE49529FC8}"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No sign with solid fill"/>
        </a:ext>
      </dgm:extLst>
    </dgm:pt>
    <dgm:pt modelId="{AA6CDD52-9379-411E-88BF-1EA2912097DB}" type="pres">
      <dgm:prSet presAssocID="{A4F6589B-56EB-47AF-9565-53AE49529FC8}" presName="spaceRect" presStyleCnt="0"/>
      <dgm:spPr/>
    </dgm:pt>
    <dgm:pt modelId="{FC420347-4722-4FF0-AC54-13AEA6DADC07}" type="pres">
      <dgm:prSet presAssocID="{A4F6589B-56EB-47AF-9565-53AE49529FC8}" presName="textRect" presStyleLbl="revTx" presStyleIdx="3" presStyleCnt="4">
        <dgm:presLayoutVars>
          <dgm:chMax val="1"/>
          <dgm:chPref val="1"/>
        </dgm:presLayoutVars>
      </dgm:prSet>
      <dgm:spPr/>
    </dgm:pt>
  </dgm:ptLst>
  <dgm:cxnLst>
    <dgm:cxn modelId="{609D4807-1095-4903-915A-F0408EEB221B}" type="presOf" srcId="{79EB0B7E-9395-423B-AF5A-6D66DBDB4CB3}" destId="{AE4FC949-A18A-40F1-BEE3-1E7277B23D3D}" srcOrd="0" destOrd="0" presId="urn:microsoft.com/office/officeart/2018/5/layout/IconCircleLabelList"/>
    <dgm:cxn modelId="{8AAB4A4D-186B-4EAA-A918-4D45763EC61D}" type="presOf" srcId="{AB423038-53B6-4604-944D-3C5DABE0A181}" destId="{C006A510-37DF-435D-9DD5-ADB1E445FB1A}" srcOrd="0" destOrd="0" presId="urn:microsoft.com/office/officeart/2018/5/layout/IconCircleLabelList"/>
    <dgm:cxn modelId="{CBB92B73-080B-4A4C-8906-D815BBDCA2AA}" srcId="{23B1CF26-F04A-4078-9BC1-534901F76EF5}" destId="{79CF9D73-028E-4EA9-8427-418AF34AABCF}" srcOrd="1" destOrd="0" parTransId="{2CF4934D-E49A-4325-BB73-9A2D1D8A2E52}" sibTransId="{D46FEA02-E120-4AF5-B456-65D4F75519AC}"/>
    <dgm:cxn modelId="{E2974173-8D18-4D53-BEE1-F5AA0C3DD43B}" type="presOf" srcId="{A4F6589B-56EB-47AF-9565-53AE49529FC8}" destId="{FC420347-4722-4FF0-AC54-13AEA6DADC07}" srcOrd="0" destOrd="0" presId="urn:microsoft.com/office/officeart/2018/5/layout/IconCircleLabelList"/>
    <dgm:cxn modelId="{B7D09EB5-545D-4962-B085-8A918857D184}" srcId="{23B1CF26-F04A-4078-9BC1-534901F76EF5}" destId="{AB423038-53B6-4604-944D-3C5DABE0A181}" srcOrd="2" destOrd="0" parTransId="{2E2879E0-EAD9-433E-A689-77B9DA3909B8}" sibTransId="{6E8E1C33-07B0-4BD7-A3BB-D49CFF7DC94A}"/>
    <dgm:cxn modelId="{756463B7-76E2-46FD-B8C9-4CD4853D9BB9}" srcId="{23B1CF26-F04A-4078-9BC1-534901F76EF5}" destId="{79EB0B7E-9395-423B-AF5A-6D66DBDB4CB3}" srcOrd="0" destOrd="0" parTransId="{27AF1A0F-3E39-4AB8-95E5-FBA763205643}" sibTransId="{9CE5A7E5-D321-432A-8000-D643836BD61B}"/>
    <dgm:cxn modelId="{01C678BB-157E-4605-AB90-C01607F5C0C4}" srcId="{23B1CF26-F04A-4078-9BC1-534901F76EF5}" destId="{A4F6589B-56EB-47AF-9565-53AE49529FC8}" srcOrd="3" destOrd="0" parTransId="{FF6E060E-2777-4A56-BAA4-41BAD01BA83B}" sibTransId="{FFA31FF6-45E1-4BAD-B604-B2A30BB38263}"/>
    <dgm:cxn modelId="{8C81E9D4-4FDA-4ADE-9622-147EEA3E817E}" type="presOf" srcId="{79CF9D73-028E-4EA9-8427-418AF34AABCF}" destId="{25FB4DB7-30DA-457B-A728-0A663470050B}" srcOrd="0" destOrd="0" presId="urn:microsoft.com/office/officeart/2018/5/layout/IconCircleLabelList"/>
    <dgm:cxn modelId="{7481C7E4-E9C2-4460-AFF9-1F3806C2E792}" type="presOf" srcId="{23B1CF26-F04A-4078-9BC1-534901F76EF5}" destId="{57084DC4-8953-443B-B068-2334D4FA8E99}" srcOrd="0" destOrd="0" presId="urn:microsoft.com/office/officeart/2018/5/layout/IconCircleLabelList"/>
    <dgm:cxn modelId="{DBD193A0-2F0E-4347-B30C-D7E1FFE43D6D}" type="presParOf" srcId="{57084DC4-8953-443B-B068-2334D4FA8E99}" destId="{732FBAFA-6CCC-48CB-BA6B-6B36BD57B847}" srcOrd="0" destOrd="0" presId="urn:microsoft.com/office/officeart/2018/5/layout/IconCircleLabelList"/>
    <dgm:cxn modelId="{D5EA880B-B77A-401A-A3A7-60E1C6AE02D7}" type="presParOf" srcId="{732FBAFA-6CCC-48CB-BA6B-6B36BD57B847}" destId="{4FBBAFFC-D564-4665-BEAF-D4D6DE741F28}" srcOrd="0" destOrd="0" presId="urn:microsoft.com/office/officeart/2018/5/layout/IconCircleLabelList"/>
    <dgm:cxn modelId="{D8B0497C-695E-43CB-AB89-86FD1F6A91CE}" type="presParOf" srcId="{732FBAFA-6CCC-48CB-BA6B-6B36BD57B847}" destId="{21268AC9-EFD2-486D-8850-7B7BA170CFDC}" srcOrd="1" destOrd="0" presId="urn:microsoft.com/office/officeart/2018/5/layout/IconCircleLabelList"/>
    <dgm:cxn modelId="{6A887407-255C-4CB3-8B7A-177DDB2DB56C}" type="presParOf" srcId="{732FBAFA-6CCC-48CB-BA6B-6B36BD57B847}" destId="{2A13F768-4241-4DC2-BA23-275F3CB372EF}" srcOrd="2" destOrd="0" presId="urn:microsoft.com/office/officeart/2018/5/layout/IconCircleLabelList"/>
    <dgm:cxn modelId="{DE4DA277-4758-4546-915F-24A42C35FC94}" type="presParOf" srcId="{732FBAFA-6CCC-48CB-BA6B-6B36BD57B847}" destId="{AE4FC949-A18A-40F1-BEE3-1E7277B23D3D}" srcOrd="3" destOrd="0" presId="urn:microsoft.com/office/officeart/2018/5/layout/IconCircleLabelList"/>
    <dgm:cxn modelId="{E34AC6A9-30A5-40AC-B364-6B5D3A816362}" type="presParOf" srcId="{57084DC4-8953-443B-B068-2334D4FA8E99}" destId="{0F44593D-CB00-4CE6-8E8B-23E2B56F6BCA}" srcOrd="1" destOrd="0" presId="urn:microsoft.com/office/officeart/2018/5/layout/IconCircleLabelList"/>
    <dgm:cxn modelId="{E0F37AC0-9B00-400C-945A-345950E3DAA8}" type="presParOf" srcId="{57084DC4-8953-443B-B068-2334D4FA8E99}" destId="{FE969CE5-D547-45C3-B6EA-0391D35DEA32}" srcOrd="2" destOrd="0" presId="urn:microsoft.com/office/officeart/2018/5/layout/IconCircleLabelList"/>
    <dgm:cxn modelId="{41B39F77-6221-4CDA-A876-EF3A37CB2FC5}" type="presParOf" srcId="{FE969CE5-D547-45C3-B6EA-0391D35DEA32}" destId="{C3882D49-7F65-46E4-A93B-DA0DA9BC8CC6}" srcOrd="0" destOrd="0" presId="urn:microsoft.com/office/officeart/2018/5/layout/IconCircleLabelList"/>
    <dgm:cxn modelId="{F7D392A0-6792-4F93-A6BE-F66A95EC92B0}" type="presParOf" srcId="{FE969CE5-D547-45C3-B6EA-0391D35DEA32}" destId="{106131B0-2645-42A1-8DF0-B834F26C3E94}" srcOrd="1" destOrd="0" presId="urn:microsoft.com/office/officeart/2018/5/layout/IconCircleLabelList"/>
    <dgm:cxn modelId="{43512293-6F61-4EF3-8231-4C4D34EE4B5B}" type="presParOf" srcId="{FE969CE5-D547-45C3-B6EA-0391D35DEA32}" destId="{5BD46494-0925-4C99-A65C-1D861C52C47F}" srcOrd="2" destOrd="0" presId="urn:microsoft.com/office/officeart/2018/5/layout/IconCircleLabelList"/>
    <dgm:cxn modelId="{7AE48BF9-80BF-4970-9D8F-A2F07FE79009}" type="presParOf" srcId="{FE969CE5-D547-45C3-B6EA-0391D35DEA32}" destId="{25FB4DB7-30DA-457B-A728-0A663470050B}" srcOrd="3" destOrd="0" presId="urn:microsoft.com/office/officeart/2018/5/layout/IconCircleLabelList"/>
    <dgm:cxn modelId="{2345F8DB-7016-428C-8E46-5F0CCB9BC1B9}" type="presParOf" srcId="{57084DC4-8953-443B-B068-2334D4FA8E99}" destId="{AF6161F6-883D-4796-93A0-1017EC23CB97}" srcOrd="3" destOrd="0" presId="urn:microsoft.com/office/officeart/2018/5/layout/IconCircleLabelList"/>
    <dgm:cxn modelId="{19157486-1B33-44F3-A1BC-A0F837CC9A48}" type="presParOf" srcId="{57084DC4-8953-443B-B068-2334D4FA8E99}" destId="{C597963F-9073-4EEF-BB64-BECC6C063307}" srcOrd="4" destOrd="0" presId="urn:microsoft.com/office/officeart/2018/5/layout/IconCircleLabelList"/>
    <dgm:cxn modelId="{05A82D35-6592-4447-8929-4714444B4D2D}" type="presParOf" srcId="{C597963F-9073-4EEF-BB64-BECC6C063307}" destId="{B33F45B2-E197-4AEC-91EA-69F1E8134843}" srcOrd="0" destOrd="0" presId="urn:microsoft.com/office/officeart/2018/5/layout/IconCircleLabelList"/>
    <dgm:cxn modelId="{CC1CC8F1-5DB0-49F5-9817-F3DDC72B50F9}" type="presParOf" srcId="{C597963F-9073-4EEF-BB64-BECC6C063307}" destId="{2207FD3D-5885-486F-A5E3-DFFA8D4BBEC8}" srcOrd="1" destOrd="0" presId="urn:microsoft.com/office/officeart/2018/5/layout/IconCircleLabelList"/>
    <dgm:cxn modelId="{DD2C5F79-9F20-4F6A-8BAB-18CE367E5164}" type="presParOf" srcId="{C597963F-9073-4EEF-BB64-BECC6C063307}" destId="{DF9BC59F-5F51-4FA6-B198-F59D0D47BEF7}" srcOrd="2" destOrd="0" presId="urn:microsoft.com/office/officeart/2018/5/layout/IconCircleLabelList"/>
    <dgm:cxn modelId="{D0D5C851-B0D7-40E0-9443-35652267F639}" type="presParOf" srcId="{C597963F-9073-4EEF-BB64-BECC6C063307}" destId="{C006A510-37DF-435D-9DD5-ADB1E445FB1A}" srcOrd="3" destOrd="0" presId="urn:microsoft.com/office/officeart/2018/5/layout/IconCircleLabelList"/>
    <dgm:cxn modelId="{753E90A8-C1B3-4D69-B77C-DB019519FD31}" type="presParOf" srcId="{57084DC4-8953-443B-B068-2334D4FA8E99}" destId="{429A0CBD-8A90-4EA3-BA38-AC8BC6DDBE42}" srcOrd="5" destOrd="0" presId="urn:microsoft.com/office/officeart/2018/5/layout/IconCircleLabelList"/>
    <dgm:cxn modelId="{12E88301-280A-4995-B7F0-BE53CD546868}" type="presParOf" srcId="{57084DC4-8953-443B-B068-2334D4FA8E99}" destId="{1669B0D1-538D-47DB-80C3-9300340C3023}" srcOrd="6" destOrd="0" presId="urn:microsoft.com/office/officeart/2018/5/layout/IconCircleLabelList"/>
    <dgm:cxn modelId="{188E4260-2B64-4730-A861-F1DA30A80F6B}" type="presParOf" srcId="{1669B0D1-538D-47DB-80C3-9300340C3023}" destId="{4184E000-B7CE-4382-9A04-082DC00F29E9}" srcOrd="0" destOrd="0" presId="urn:microsoft.com/office/officeart/2018/5/layout/IconCircleLabelList"/>
    <dgm:cxn modelId="{04B67B99-371B-4B5B-B2DE-0213203D55C8}" type="presParOf" srcId="{1669B0D1-538D-47DB-80C3-9300340C3023}" destId="{3D586A81-29C1-4405-85E9-A2AD0F283E40}" srcOrd="1" destOrd="0" presId="urn:microsoft.com/office/officeart/2018/5/layout/IconCircleLabelList"/>
    <dgm:cxn modelId="{7BD10DF2-0F64-4BF5-8713-5F7D7BC8E148}" type="presParOf" srcId="{1669B0D1-538D-47DB-80C3-9300340C3023}" destId="{AA6CDD52-9379-411E-88BF-1EA2912097DB}" srcOrd="2" destOrd="0" presId="urn:microsoft.com/office/officeart/2018/5/layout/IconCircleLabelList"/>
    <dgm:cxn modelId="{5A8216E0-59F5-42A5-9F82-336DC140A769}" type="presParOf" srcId="{1669B0D1-538D-47DB-80C3-9300340C3023}" destId="{FC420347-4722-4FF0-AC54-13AEA6DADC07}" srcOrd="3" destOrd="0" presId="urn:microsoft.com/office/officeart/2018/5/layout/IconCircleLabel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F388B7-EC71-43FC-A17F-14B5204A143D}">
      <dsp:nvSpPr>
        <dsp:cNvPr id="0" name=""/>
        <dsp:cNvSpPr/>
      </dsp:nvSpPr>
      <dsp:spPr>
        <a:xfrm rot="5400000">
          <a:off x="-1006526" y="2047329"/>
          <a:ext cx="2330852" cy="30806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8DFACC5-3704-4B0F-9370-91D47865B684}">
      <dsp:nvSpPr>
        <dsp:cNvPr id="0" name=""/>
        <dsp:cNvSpPr/>
      </dsp:nvSpPr>
      <dsp:spPr>
        <a:xfrm>
          <a:off x="4868" y="3366786"/>
          <a:ext cx="3850767" cy="776950"/>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304800" rIns="152400" bIns="304800" numCol="1" spcCol="1270" anchor="ctr" anchorCtr="0">
          <a:noAutofit/>
        </a:bodyPr>
        <a:lstStyle/>
        <a:p>
          <a:pPr marL="0" lvl="0" indent="0" algn="ctr" defTabSz="1066800">
            <a:lnSpc>
              <a:spcPct val="90000"/>
            </a:lnSpc>
            <a:spcBef>
              <a:spcPct val="0"/>
            </a:spcBef>
            <a:spcAft>
              <a:spcPct val="35000"/>
            </a:spcAft>
            <a:buNone/>
          </a:pPr>
          <a:r>
            <a:rPr lang="en-CA" sz="2400" b="1" kern="1200"/>
            <a:t>Group</a:t>
          </a:r>
          <a:endParaRPr lang="en-CA" sz="1800" b="1" kern="1200"/>
        </a:p>
      </dsp:txBody>
      <dsp:txXfrm>
        <a:off x="4868" y="3366786"/>
        <a:ext cx="3753648" cy="776950"/>
      </dsp:txXfrm>
    </dsp:sp>
    <dsp:sp modelId="{0F76E79F-5EEC-4133-AC85-FC60141193B1}">
      <dsp:nvSpPr>
        <dsp:cNvPr id="0" name=""/>
        <dsp:cNvSpPr/>
      </dsp:nvSpPr>
      <dsp:spPr>
        <a:xfrm>
          <a:off x="312930" y="1220771"/>
          <a:ext cx="3126822" cy="1602127"/>
        </a:xfrm>
        <a:prstGeom prst="rect">
          <a:avLst/>
        </a:prstGeom>
        <a:noFill/>
        <a:ln>
          <a:noFill/>
        </a:ln>
        <a:effectLst/>
      </dsp:spPr>
      <dsp:style>
        <a:lnRef idx="0">
          <a:scrgbClr r="0" g="0" b="0"/>
        </a:lnRef>
        <a:fillRef idx="0">
          <a:scrgbClr r="0" g="0" b="0"/>
        </a:fillRef>
        <a:effectRef idx="0">
          <a:scrgbClr r="0" g="0" b="0"/>
        </a:effectRef>
        <a:fontRef idx="minor"/>
      </dsp:style>
    </dsp:sp>
    <dsp:sp modelId="{669F8128-29DC-42A2-BCA8-6710DDCF190C}">
      <dsp:nvSpPr>
        <dsp:cNvPr id="0" name=""/>
        <dsp:cNvSpPr/>
      </dsp:nvSpPr>
      <dsp:spPr>
        <a:xfrm rot="5400000">
          <a:off x="2728717" y="2047329"/>
          <a:ext cx="2330852" cy="30806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0DC7B00-1B5A-42ED-A31A-EF576CBB3976}">
      <dsp:nvSpPr>
        <dsp:cNvPr id="0" name=""/>
        <dsp:cNvSpPr/>
      </dsp:nvSpPr>
      <dsp:spPr>
        <a:xfrm>
          <a:off x="3740112" y="3366786"/>
          <a:ext cx="3850767" cy="77695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304800" rIns="152400" bIns="304800" numCol="1" spcCol="1270" anchor="ctr" anchorCtr="0">
          <a:noAutofit/>
        </a:bodyPr>
        <a:lstStyle/>
        <a:p>
          <a:pPr marL="0" lvl="0" indent="0" algn="ctr" defTabSz="1066800">
            <a:lnSpc>
              <a:spcPct val="90000"/>
            </a:lnSpc>
            <a:spcBef>
              <a:spcPct val="0"/>
            </a:spcBef>
            <a:spcAft>
              <a:spcPct val="35000"/>
            </a:spcAft>
            <a:buNone/>
          </a:pPr>
          <a:r>
            <a:rPr lang="en-CA" sz="2400" b="1" kern="1200"/>
            <a:t>Filter</a:t>
          </a:r>
          <a:endParaRPr lang="en-CA" sz="1800" b="1" kern="1200"/>
        </a:p>
      </dsp:txBody>
      <dsp:txXfrm>
        <a:off x="3934350" y="3366786"/>
        <a:ext cx="3462292" cy="776950"/>
      </dsp:txXfrm>
    </dsp:sp>
    <dsp:sp modelId="{491BEF09-320F-49CA-8DF9-14C1555EC874}">
      <dsp:nvSpPr>
        <dsp:cNvPr id="0" name=""/>
        <dsp:cNvSpPr/>
      </dsp:nvSpPr>
      <dsp:spPr>
        <a:xfrm>
          <a:off x="4048174" y="1220771"/>
          <a:ext cx="3126822" cy="1602127"/>
        </a:xfrm>
        <a:prstGeom prst="rect">
          <a:avLst/>
        </a:prstGeom>
        <a:noFill/>
        <a:ln>
          <a:noFill/>
        </a:ln>
        <a:effectLst/>
      </dsp:spPr>
      <dsp:style>
        <a:lnRef idx="0">
          <a:scrgbClr r="0" g="0" b="0"/>
        </a:lnRef>
        <a:fillRef idx="0">
          <a:scrgbClr r="0" g="0" b="0"/>
        </a:fillRef>
        <a:effectRef idx="0">
          <a:scrgbClr r="0" g="0" b="0"/>
        </a:effectRef>
        <a:fontRef idx="minor"/>
      </dsp:style>
    </dsp:sp>
    <dsp:sp modelId="{6131BC72-FA84-4490-8B05-EF67CAA14005}">
      <dsp:nvSpPr>
        <dsp:cNvPr id="0" name=""/>
        <dsp:cNvSpPr/>
      </dsp:nvSpPr>
      <dsp:spPr>
        <a:xfrm rot="5400000">
          <a:off x="6463961" y="2047329"/>
          <a:ext cx="2330852" cy="30806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AD580F-B018-4217-915A-F17F0143E6BC}">
      <dsp:nvSpPr>
        <dsp:cNvPr id="0" name=""/>
        <dsp:cNvSpPr/>
      </dsp:nvSpPr>
      <dsp:spPr>
        <a:xfrm>
          <a:off x="7475357" y="3366786"/>
          <a:ext cx="3850767" cy="776950"/>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304800" rIns="152400" bIns="304800" numCol="1" spcCol="1270" anchor="ctr" anchorCtr="0">
          <a:noAutofit/>
        </a:bodyPr>
        <a:lstStyle/>
        <a:p>
          <a:pPr marL="0" lvl="0" indent="0" algn="ctr" defTabSz="1066800">
            <a:lnSpc>
              <a:spcPct val="90000"/>
            </a:lnSpc>
            <a:spcBef>
              <a:spcPct val="0"/>
            </a:spcBef>
            <a:spcAft>
              <a:spcPct val="35000"/>
            </a:spcAft>
            <a:buNone/>
          </a:pPr>
          <a:r>
            <a:rPr lang="en-CA" sz="2400" b="1" kern="1200"/>
            <a:t>Label</a:t>
          </a:r>
          <a:endParaRPr lang="en-CA" sz="1800" b="1" kern="1200"/>
        </a:p>
      </dsp:txBody>
      <dsp:txXfrm>
        <a:off x="7669595" y="3366786"/>
        <a:ext cx="3462292" cy="776950"/>
      </dsp:txXfrm>
    </dsp:sp>
    <dsp:sp modelId="{E1353AE9-854C-4ACF-8771-D0447C80DF42}">
      <dsp:nvSpPr>
        <dsp:cNvPr id="0" name=""/>
        <dsp:cNvSpPr/>
      </dsp:nvSpPr>
      <dsp:spPr>
        <a:xfrm>
          <a:off x="7783418" y="1220771"/>
          <a:ext cx="3126822" cy="160212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654DB-3C84-41AD-9778-59AD33C2B11B}">
      <dsp:nvSpPr>
        <dsp:cNvPr id="0" name=""/>
        <dsp:cNvSpPr/>
      </dsp:nvSpPr>
      <dsp:spPr>
        <a:xfrm rot="10800000">
          <a:off x="1347082" y="743"/>
          <a:ext cx="4139436" cy="1217771"/>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003" tIns="64770" rIns="120904" bIns="64770" numCol="1" spcCol="1270" anchor="ctr" anchorCtr="0">
          <a:noAutofit/>
        </a:bodyPr>
        <a:lstStyle/>
        <a:p>
          <a:pPr marL="0" lvl="0" indent="0" algn="ctr" defTabSz="755650">
            <a:lnSpc>
              <a:spcPct val="90000"/>
            </a:lnSpc>
            <a:spcBef>
              <a:spcPct val="0"/>
            </a:spcBef>
            <a:spcAft>
              <a:spcPct val="35000"/>
            </a:spcAft>
            <a:buNone/>
          </a:pPr>
          <a:r>
            <a:rPr lang="en-CA" sz="1700" kern="1200"/>
            <a:t>First FC: 9216 to 2304 Neurons for Image Resize due to RAM constraints</a:t>
          </a:r>
        </a:p>
      </dsp:txBody>
      <dsp:txXfrm rot="10800000">
        <a:off x="1651525" y="743"/>
        <a:ext cx="3834993" cy="1217771"/>
      </dsp:txXfrm>
    </dsp:sp>
    <dsp:sp modelId="{BAF42D5D-6E96-4835-A4D7-BE9B1FE1E44C}">
      <dsp:nvSpPr>
        <dsp:cNvPr id="0" name=""/>
        <dsp:cNvSpPr/>
      </dsp:nvSpPr>
      <dsp:spPr>
        <a:xfrm>
          <a:off x="738197" y="743"/>
          <a:ext cx="1217771" cy="121777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B0C0827E-A7E8-44B1-AD93-71AD01D8C5BE}">
      <dsp:nvSpPr>
        <dsp:cNvPr id="0" name=""/>
        <dsp:cNvSpPr/>
      </dsp:nvSpPr>
      <dsp:spPr>
        <a:xfrm rot="10800000">
          <a:off x="1347082" y="1582028"/>
          <a:ext cx="4139436" cy="1217771"/>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003" tIns="64770" rIns="120904" bIns="64770" numCol="1" spcCol="1270" anchor="ctr" anchorCtr="0">
          <a:noAutofit/>
        </a:bodyPr>
        <a:lstStyle/>
        <a:p>
          <a:pPr marL="0" lvl="0" indent="0" algn="ctr" defTabSz="755650">
            <a:lnSpc>
              <a:spcPct val="90000"/>
            </a:lnSpc>
            <a:spcBef>
              <a:spcPct val="0"/>
            </a:spcBef>
            <a:spcAft>
              <a:spcPct val="35000"/>
            </a:spcAft>
            <a:buNone/>
          </a:pPr>
          <a:r>
            <a:rPr lang="en-CA" sz="1700" kern="1200"/>
            <a:t>Cross Entropy Loss with SGD Optimization</a:t>
          </a:r>
        </a:p>
      </dsp:txBody>
      <dsp:txXfrm rot="10800000">
        <a:off x="1651525" y="1582028"/>
        <a:ext cx="3834993" cy="1217771"/>
      </dsp:txXfrm>
    </dsp:sp>
    <dsp:sp modelId="{609441AD-9B1F-4F58-9A77-BEB981855F03}">
      <dsp:nvSpPr>
        <dsp:cNvPr id="0" name=""/>
        <dsp:cNvSpPr/>
      </dsp:nvSpPr>
      <dsp:spPr>
        <a:xfrm>
          <a:off x="738197" y="1582028"/>
          <a:ext cx="1217771" cy="121777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 modelId="{54327DF4-159D-45C7-9FBF-6421A9B50743}">
      <dsp:nvSpPr>
        <dsp:cNvPr id="0" name=""/>
        <dsp:cNvSpPr/>
      </dsp:nvSpPr>
      <dsp:spPr>
        <a:xfrm rot="10800000">
          <a:off x="1347082" y="3163313"/>
          <a:ext cx="4139436" cy="1217771"/>
        </a:xfrm>
        <a:prstGeom prst="homePlate">
          <a:avLst/>
        </a:prstGeom>
        <a:solidFill>
          <a:schemeClr val="lt1">
            <a:hueOff val="0"/>
            <a:satOff val="0"/>
            <a:lumOff val="0"/>
            <a:alphaOff val="0"/>
          </a:schemeClr>
        </a:solid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7003" tIns="64770" rIns="120904" bIns="64770" numCol="1" spcCol="1270" anchor="ctr" anchorCtr="0">
          <a:noAutofit/>
        </a:bodyPr>
        <a:lstStyle/>
        <a:p>
          <a:pPr marL="0" lvl="0" indent="0" algn="ctr" defTabSz="755650">
            <a:lnSpc>
              <a:spcPct val="90000"/>
            </a:lnSpc>
            <a:spcBef>
              <a:spcPct val="0"/>
            </a:spcBef>
            <a:spcAft>
              <a:spcPct val="35000"/>
            </a:spcAft>
            <a:buNone/>
          </a:pPr>
          <a:r>
            <a:rPr lang="en-CA" sz="1700" kern="1200"/>
            <a:t>60/30/10: Train/Validation/Test Split</a:t>
          </a:r>
        </a:p>
        <a:p>
          <a:pPr marL="0" lvl="0" indent="0" algn="ctr" defTabSz="755650">
            <a:lnSpc>
              <a:spcPct val="90000"/>
            </a:lnSpc>
            <a:spcBef>
              <a:spcPct val="0"/>
            </a:spcBef>
            <a:spcAft>
              <a:spcPct val="35000"/>
            </a:spcAft>
            <a:buNone/>
          </a:pPr>
          <a:r>
            <a:rPr lang="en-CA" sz="1700" kern="1200"/>
            <a:t>20 Epochs and Batch Size of 200</a:t>
          </a:r>
        </a:p>
      </dsp:txBody>
      <dsp:txXfrm rot="10800000">
        <a:off x="1651525" y="3163313"/>
        <a:ext cx="3834993" cy="1217771"/>
      </dsp:txXfrm>
    </dsp:sp>
    <dsp:sp modelId="{485D8FB2-368E-4E24-9C45-9836A37EA1A3}">
      <dsp:nvSpPr>
        <dsp:cNvPr id="0" name=""/>
        <dsp:cNvSpPr/>
      </dsp:nvSpPr>
      <dsp:spPr>
        <a:xfrm>
          <a:off x="738197" y="3163313"/>
          <a:ext cx="1217771" cy="1217771"/>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9050" cap="flat" cmpd="sng" algn="ctr">
          <a:solidFill>
            <a:schemeClr val="accent5">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BBAFFC-D564-4665-BEAF-D4D6DE741F28}">
      <dsp:nvSpPr>
        <dsp:cNvPr id="0" name=""/>
        <dsp:cNvSpPr/>
      </dsp:nvSpPr>
      <dsp:spPr>
        <a:xfrm>
          <a:off x="606858" y="608038"/>
          <a:ext cx="1248102" cy="12481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268AC9-EFD2-486D-8850-7B7BA170CFDC}">
      <dsp:nvSpPr>
        <dsp:cNvPr id="0" name=""/>
        <dsp:cNvSpPr/>
      </dsp:nvSpPr>
      <dsp:spPr>
        <a:xfrm>
          <a:off x="872847" y="874027"/>
          <a:ext cx="716124" cy="7161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4FC949-A18A-40F1-BEE3-1E7277B23D3D}">
      <dsp:nvSpPr>
        <dsp:cNvPr id="0" name=""/>
        <dsp:cNvSpPr/>
      </dsp:nvSpPr>
      <dsp:spPr>
        <a:xfrm>
          <a:off x="207875" y="2244893"/>
          <a:ext cx="2046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100000"/>
            </a:lnSpc>
            <a:spcBef>
              <a:spcPct val="0"/>
            </a:spcBef>
            <a:spcAft>
              <a:spcPct val="35000"/>
            </a:spcAft>
            <a:buNone/>
            <a:defRPr cap="all"/>
          </a:pPr>
          <a:r>
            <a:rPr lang="en-US" sz="1400" b="1" kern="1200">
              <a:solidFill>
                <a:schemeClr val="bg1"/>
              </a:solidFill>
            </a:rPr>
            <a:t>Data Processing </a:t>
          </a:r>
          <a:r>
            <a:rPr lang="en-US" sz="1400" b="0" kern="1200">
              <a:solidFill>
                <a:schemeClr val="bg1"/>
              </a:solidFill>
            </a:rPr>
            <a:t>and                     </a:t>
          </a:r>
          <a:r>
            <a:rPr lang="en-US" sz="1400" b="1" i="0" kern="1200">
              <a:solidFill>
                <a:schemeClr val="bg1"/>
              </a:solidFill>
            </a:rPr>
            <a:t>Object Detection</a:t>
          </a:r>
        </a:p>
      </dsp:txBody>
      <dsp:txXfrm>
        <a:off x="207875" y="2244893"/>
        <a:ext cx="2046069" cy="720000"/>
      </dsp:txXfrm>
    </dsp:sp>
    <dsp:sp modelId="{C3882D49-7F65-46E4-A93B-DA0DA9BC8CC6}">
      <dsp:nvSpPr>
        <dsp:cNvPr id="0" name=""/>
        <dsp:cNvSpPr/>
      </dsp:nvSpPr>
      <dsp:spPr>
        <a:xfrm>
          <a:off x="3010990" y="608038"/>
          <a:ext cx="1248102" cy="12481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6131B0-2645-42A1-8DF0-B834F26C3E94}">
      <dsp:nvSpPr>
        <dsp:cNvPr id="0" name=""/>
        <dsp:cNvSpPr/>
      </dsp:nvSpPr>
      <dsp:spPr>
        <a:xfrm>
          <a:off x="3276979" y="874027"/>
          <a:ext cx="716124" cy="7161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FB4DB7-30DA-457B-A728-0A663470050B}">
      <dsp:nvSpPr>
        <dsp:cNvPr id="0" name=""/>
        <dsp:cNvSpPr/>
      </dsp:nvSpPr>
      <dsp:spPr>
        <a:xfrm>
          <a:off x="2612006" y="2244893"/>
          <a:ext cx="2046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i="0" kern="1200">
              <a:solidFill>
                <a:schemeClr val="bg1"/>
              </a:solidFill>
            </a:rPr>
            <a:t>CLASSIFICATION MODEL</a:t>
          </a:r>
        </a:p>
      </dsp:txBody>
      <dsp:txXfrm>
        <a:off x="2612006" y="2244893"/>
        <a:ext cx="2046069" cy="720000"/>
      </dsp:txXfrm>
    </dsp:sp>
    <dsp:sp modelId="{B33F45B2-E197-4AEC-91EA-69F1E8134843}">
      <dsp:nvSpPr>
        <dsp:cNvPr id="0" name=""/>
        <dsp:cNvSpPr/>
      </dsp:nvSpPr>
      <dsp:spPr>
        <a:xfrm>
          <a:off x="5415121" y="608038"/>
          <a:ext cx="1248102" cy="12481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07FD3D-5885-486F-A5E3-DFFA8D4BBEC8}">
      <dsp:nvSpPr>
        <dsp:cNvPr id="0" name=""/>
        <dsp:cNvSpPr/>
      </dsp:nvSpPr>
      <dsp:spPr>
        <a:xfrm>
          <a:off x="5681110" y="874027"/>
          <a:ext cx="716124" cy="7161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06A510-37DF-435D-9DD5-ADB1E445FB1A}">
      <dsp:nvSpPr>
        <dsp:cNvPr id="0" name=""/>
        <dsp:cNvSpPr/>
      </dsp:nvSpPr>
      <dsp:spPr>
        <a:xfrm>
          <a:off x="5016138" y="2244893"/>
          <a:ext cx="2046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solidFill>
                <a:schemeClr val="bg1"/>
              </a:solidFill>
            </a:rPr>
            <a:t>NOVEL APPROACHES</a:t>
          </a:r>
        </a:p>
      </dsp:txBody>
      <dsp:txXfrm>
        <a:off x="5016138" y="2244893"/>
        <a:ext cx="2046069" cy="720000"/>
      </dsp:txXfrm>
    </dsp:sp>
    <dsp:sp modelId="{4184E000-B7CE-4382-9A04-082DC00F29E9}">
      <dsp:nvSpPr>
        <dsp:cNvPr id="0" name=""/>
        <dsp:cNvSpPr/>
      </dsp:nvSpPr>
      <dsp:spPr>
        <a:xfrm>
          <a:off x="7819252" y="608038"/>
          <a:ext cx="1248102" cy="1248102"/>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586A81-29C1-4405-85E9-A2AD0F283E40}">
      <dsp:nvSpPr>
        <dsp:cNvPr id="0" name=""/>
        <dsp:cNvSpPr/>
      </dsp:nvSpPr>
      <dsp:spPr>
        <a:xfrm>
          <a:off x="8085241" y="874027"/>
          <a:ext cx="716124" cy="7161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20347-4722-4FF0-AC54-13AEA6DADC07}">
      <dsp:nvSpPr>
        <dsp:cNvPr id="0" name=""/>
        <dsp:cNvSpPr/>
      </dsp:nvSpPr>
      <dsp:spPr>
        <a:xfrm>
          <a:off x="7420269" y="2244893"/>
          <a:ext cx="204606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cap="all"/>
          </a:pPr>
          <a:r>
            <a:rPr lang="en-US" sz="1400" b="1" kern="1200">
              <a:solidFill>
                <a:schemeClr val="bg1"/>
              </a:solidFill>
            </a:rPr>
            <a:t>LIMITATIONS </a:t>
          </a:r>
          <a:r>
            <a:rPr lang="en-US" sz="1400" b="0" kern="1200">
              <a:solidFill>
                <a:schemeClr val="bg1"/>
              </a:solidFill>
            </a:rPr>
            <a:t>FROM</a:t>
          </a:r>
          <a:r>
            <a:rPr lang="en-US" sz="1400" b="1" kern="1200">
              <a:solidFill>
                <a:schemeClr val="bg1"/>
              </a:solidFill>
            </a:rPr>
            <a:t> </a:t>
          </a:r>
          <a:r>
            <a:rPr lang="en-US" sz="1400" b="1" kern="1200" err="1">
              <a:solidFill>
                <a:schemeClr val="bg1"/>
              </a:solidFill>
            </a:rPr>
            <a:t>dATASET</a:t>
          </a:r>
          <a:endParaRPr lang="en-US" sz="1400" b="1" kern="1200">
            <a:solidFill>
              <a:schemeClr val="bg1"/>
            </a:solidFill>
          </a:endParaRPr>
        </a:p>
      </dsp:txBody>
      <dsp:txXfrm>
        <a:off x="7420269" y="2244893"/>
        <a:ext cx="2046069" cy="720000"/>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Markus</a:t>
            </a:r>
          </a:p>
          <a:p>
            <a:endParaRPr lang="en-CA"/>
          </a:p>
          <a:p>
            <a:r>
              <a:rPr lang="en-CA"/>
              <a:t>Good</a:t>
            </a:r>
            <a:r>
              <a:rPr lang="en-US"/>
              <a:t> </a:t>
            </a:r>
            <a:r>
              <a:rPr lang="en-CA"/>
              <a:t>evening teaching staff, classmates, and guests.</a:t>
            </a:r>
          </a:p>
          <a:p>
            <a:endParaRPr lang="en-CA"/>
          </a:p>
          <a:p>
            <a:r>
              <a:rPr lang="en-CA">
                <a:cs typeface="Calibri"/>
              </a:rPr>
              <a:t>My name is Markus, and with me is (list members in order). </a:t>
            </a:r>
          </a:p>
          <a:p>
            <a:endParaRPr lang="en-CA">
              <a:cs typeface="Calibri"/>
            </a:endParaRPr>
          </a:p>
          <a:p>
            <a:r>
              <a:rPr lang="en-CA">
                <a:cs typeface="Calibri"/>
              </a:rPr>
              <a:t>We’re excited to present our Capstone Project, applying machine learning to Otitis Media </a:t>
            </a:r>
            <a:r>
              <a:rPr lang="en-CA" err="1">
                <a:cs typeface="Calibri"/>
              </a:rPr>
              <a:t>Daignosis</a:t>
            </a:r>
            <a:r>
              <a:rPr lang="en-CA">
                <a:cs typeface="Calibri"/>
              </a:rPr>
              <a:t> and otoscope image capturing. We worked with </a:t>
            </a:r>
            <a:r>
              <a:rPr lang="en-CA" err="1">
                <a:cs typeface="Calibri"/>
              </a:rPr>
              <a:t>Remmie-Health</a:t>
            </a:r>
            <a:r>
              <a:rPr lang="en-CA">
                <a:cs typeface="Calibri"/>
              </a:rPr>
              <a:t>, a Seattle-based, </a:t>
            </a:r>
            <a:r>
              <a:rPr lang="en-CA" err="1">
                <a:cs typeface="Calibri"/>
              </a:rPr>
              <a:t>telehealth</a:t>
            </a:r>
            <a:r>
              <a:rPr lang="en-CA">
                <a:cs typeface="Calibri"/>
              </a:rPr>
              <a:t> company.</a:t>
            </a:r>
            <a:endParaRPr lang="en-US">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3373636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Presenter: Jay</a:t>
            </a:r>
          </a:p>
          <a:p>
            <a:endParaRPr lang="en-CA"/>
          </a:p>
          <a:p>
            <a:r>
              <a:rPr lang="en-CA"/>
              <a:t>Late in the project, after speaking with </a:t>
            </a:r>
            <a:r>
              <a:rPr lang="en-CA" err="1"/>
              <a:t>Remmie</a:t>
            </a:r>
            <a:r>
              <a:rPr lang="en-CA"/>
              <a:t>, we realized our data may not be feasible for diagnosis.</a:t>
            </a:r>
          </a:p>
          <a:p>
            <a:r>
              <a:rPr lang="en-CA"/>
              <a:t>After finding previous work discussing how classifiers could be repurposed for regression, we decided to pursue this as a proof of concept for feature recognition.</a:t>
            </a:r>
          </a:p>
          <a:p>
            <a:r>
              <a:rPr lang="en-CA"/>
              <a:t>To disclaim, we didn’t have time for a full literature review – and re-doing this, we’d probably use object-detection or segmentation as our basis.</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739144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Jay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r>
              <a:rPr lang="en-CA"/>
              <a:t>We experimented with major parts of the architecture.</a:t>
            </a:r>
          </a:p>
          <a:p>
            <a:r>
              <a:rPr lang="en-CA"/>
              <a:t>One decision included which CNN backbone to use. We considered a custom network, resulting in the left curve, and </a:t>
            </a:r>
            <a:r>
              <a:rPr lang="en-CA" err="1"/>
              <a:t>ResNet</a:t>
            </a:r>
            <a:r>
              <a:rPr lang="en-CA"/>
              <a:t>, resulting in the right one.</a:t>
            </a:r>
          </a:p>
          <a:p>
            <a:r>
              <a:rPr lang="en-CA"/>
              <a:t>Naturally, we chose </a:t>
            </a:r>
            <a:r>
              <a:rPr lang="en-CA" err="1"/>
              <a:t>ResNet</a:t>
            </a:r>
            <a:r>
              <a:rPr lang="en-CA"/>
              <a:t>.</a:t>
            </a:r>
          </a:p>
          <a:p>
            <a:endParaRPr lang="en-CA"/>
          </a:p>
          <a:p>
            <a:r>
              <a:rPr lang="en-CA"/>
              <a:t>Further-more our output has a range of 0-1, and as such, a sigmoidal activation seemed reasonable, but required validation due to the vanishing gradient problem</a:t>
            </a:r>
          </a:p>
          <a:p>
            <a:endParaRPr lang="en-CA"/>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a:p>
        </p:txBody>
      </p:sp>
    </p:spTree>
    <p:extLst>
      <p:ext uri="{BB962C8B-B14F-4D97-AF65-F5344CB8AC3E}">
        <p14:creationId xmlns:p14="http://schemas.microsoft.com/office/powerpoint/2010/main" val="372617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Jay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This represents our final architecture.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We settled on a ResNet50 backbone, followed by a fully-connected regressor.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As our prediction, we output 4 floats, interpreted as a pair of 2D coordinates – one for the eardrum, and the other, the malleus.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a:t>Ultimately, we found that sigmoidal output activation was not effective.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r>
              <a:rPr lang="en-CA"/>
              <a:t>We applied standard </a:t>
            </a:r>
            <a:r>
              <a:rPr lang="en-CA" err="1"/>
              <a:t>ResNet</a:t>
            </a:r>
            <a:r>
              <a:rPr lang="en-CA"/>
              <a:t> pre-processing to our inputs.</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1061634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Jay</a:t>
            </a:r>
          </a:p>
          <a:p>
            <a:endParaRPr lang="en-CA"/>
          </a:p>
          <a:p>
            <a:r>
              <a:rPr lang="en-CA" err="1"/>
              <a:t>Wmeasured</a:t>
            </a:r>
            <a:r>
              <a:rPr lang="en-CA"/>
              <a:t> the performance of a given model via the distance ground truth and predictions, on a unit square.</a:t>
            </a:r>
          </a:p>
          <a:p>
            <a:r>
              <a:rPr lang="en-CA"/>
              <a:t>For reference, two randomly chosen points exhibit a distance of 0.5, which forms our baseline.</a:t>
            </a:r>
          </a:p>
          <a:p>
            <a:endParaRPr lang="en-CA"/>
          </a:p>
          <a:p>
            <a:endParaRPr lang="en-CA"/>
          </a:p>
          <a:p>
            <a:r>
              <a:rPr lang="en-CA"/>
              <a:t>On the right, we see a few examples of models, varying hyperparameters, with names generated by our tracking tool.</a:t>
            </a:r>
          </a:p>
          <a:p>
            <a:r>
              <a:rPr lang="en-CA"/>
              <a:t>Of these runs, we selected summer-snowball-25, but further analysis is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a:p>
        </p:txBody>
      </p:sp>
    </p:spTree>
    <p:extLst>
      <p:ext uri="{BB962C8B-B14F-4D97-AF65-F5344CB8AC3E}">
        <p14:creationId xmlns:p14="http://schemas.microsoft.com/office/powerpoint/2010/main" val="6402087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t> </a:t>
            </a:r>
            <a:r>
              <a:rPr lang="en-US"/>
              <a:t>Presenter:  </a:t>
            </a:r>
            <a:r>
              <a:rPr lang="en-CA"/>
              <a:t>Jay</a:t>
            </a:r>
          </a:p>
          <a:p>
            <a:endParaRPr lang="en-CA"/>
          </a:p>
          <a:p>
            <a:r>
              <a:rPr lang="en-CA"/>
              <a:t>Here, we see predictions from this model, across a few images in our test set.</a:t>
            </a:r>
          </a:p>
          <a:p>
            <a:r>
              <a:rPr lang="en-CA"/>
              <a:t>On the left, we see an image where both the eardrum, marked with circles, and the malleus, marked with crosses, were detected with significant accuracy.</a:t>
            </a:r>
          </a:p>
          <a:p>
            <a:endParaRPr lang="en-CA"/>
          </a:p>
          <a:p>
            <a:r>
              <a:rPr lang="en-CA"/>
              <a:t>Note the image on the right, which demonstrates a robustness to rotation. This does highlight some subjectivity, which will be discussed further down.</a:t>
            </a:r>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229897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a:t>
            </a:r>
            <a:r>
              <a:rPr lang="en-CA"/>
              <a:t>Aidan</a:t>
            </a:r>
            <a:endParaRPr lang="en-US"/>
          </a:p>
          <a:p>
            <a:r>
              <a:rPr lang="en-CA">
                <a:cs typeface="Calibri"/>
              </a:rPr>
              <a:t>Existing research achieved 95% accuracy for a similar multiclass problem using an ensemble approach with pre-trained </a:t>
            </a:r>
            <a:r>
              <a:rPr lang="en-CA" err="1">
                <a:cs typeface="Calibri"/>
              </a:rPr>
              <a:t>DenseNet</a:t>
            </a:r>
            <a:r>
              <a:rPr lang="en-CA">
                <a:cs typeface="Calibri"/>
              </a:rPr>
              <a:t> architectures</a:t>
            </a:r>
          </a:p>
          <a:p>
            <a:r>
              <a:rPr lang="en-CA">
                <a:cs typeface="Calibri"/>
              </a:rPr>
              <a:t>They used a dataset of 20,500 images captured with an endoscope in similar but more consistent lighting conditions to those in our problem.</a:t>
            </a:r>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877167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a:t>
            </a:r>
            <a:r>
              <a:rPr lang="en-CA"/>
              <a:t>Aidan</a:t>
            </a:r>
            <a:endParaRPr lang="en-US"/>
          </a:p>
          <a:p>
            <a:r>
              <a:rPr lang="en-CA">
                <a:cs typeface="Calibri"/>
              </a:rPr>
              <a:t>Based on this research we implemented our own pre-trained </a:t>
            </a:r>
            <a:r>
              <a:rPr lang="en-CA" err="1">
                <a:cs typeface="Calibri"/>
              </a:rPr>
              <a:t>DenseNet</a:t>
            </a:r>
            <a:r>
              <a:rPr lang="en-CA">
                <a:cs typeface="Calibri"/>
              </a:rPr>
              <a:t> architecture but for OM/non-OM binary classification</a:t>
            </a:r>
          </a:p>
          <a:p>
            <a:r>
              <a:rPr lang="en-CA">
                <a:cs typeface="Calibri"/>
              </a:rPr>
              <a:t>For this model we downsized input images to 224 pixels and altered the final layer to have just two output classes, before tuning the learning rate, momentum, and batch size as hyperparameters</a:t>
            </a:r>
          </a:p>
          <a:p>
            <a:endParaRPr lang="en-CA">
              <a:cs typeface="Calibri"/>
            </a:endParaRPr>
          </a:p>
          <a:p>
            <a:r>
              <a:rPr lang="en-CA">
                <a:cs typeface="Calibri"/>
              </a:rPr>
              <a:t>Training was performed using a 60/30/10 train/validation/test split with cross-entropy loss, and we tuned the learning rate, momentum, and batch size as hyperparameters</a:t>
            </a:r>
          </a:p>
        </p:txBody>
      </p:sp>
      <p:sp>
        <p:nvSpPr>
          <p:cNvPr id="4" name="Slide Number Placeholder 3"/>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49199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a:t>
            </a:r>
            <a:r>
              <a:rPr lang="en-CA"/>
              <a:t>Aidan</a:t>
            </a:r>
            <a:endParaRPr lang="en-US"/>
          </a:p>
          <a:p>
            <a:endParaRPr lang="en-CA"/>
          </a:p>
          <a:p>
            <a:r>
              <a:rPr lang="en-CA">
                <a:cs typeface="Calibri"/>
              </a:rPr>
              <a:t>Our tuning results are presented on this slide. In validation, the honest-grass-3 run showed worse accuracy but better precision and recall than others. The loss curve pictured shows that </a:t>
            </a:r>
            <a:r>
              <a:rPr lang="en-CA" err="1">
                <a:cs typeface="Calibri"/>
              </a:rPr>
              <a:t>DenseNet</a:t>
            </a:r>
            <a:r>
              <a:rPr lang="en-CA">
                <a:cs typeface="Calibri"/>
              </a:rPr>
              <a:t> struggled to converge in just 50 epochs.</a:t>
            </a:r>
          </a:p>
          <a:p>
            <a:r>
              <a:rPr lang="en-CA">
                <a:cs typeface="Calibri"/>
              </a:rPr>
              <a:t>Unfortunately on test data this model showed only 4% recall, indicating unreliability when predicting for positive cases of OM.</a:t>
            </a:r>
          </a:p>
          <a:p>
            <a:endParaRPr lang="en-CA">
              <a:cs typeface="Calibri"/>
            </a:endParaRPr>
          </a:p>
          <a:p>
            <a:endParaRPr lang="en-CA"/>
          </a:p>
          <a:p>
            <a:r>
              <a:rPr lang="en-CA"/>
              <a:t>The results of tuning with </a:t>
            </a:r>
            <a:r>
              <a:rPr lang="en-CA" err="1"/>
              <a:t>DenseNet</a:t>
            </a:r>
            <a:r>
              <a:rPr lang="en-CA"/>
              <a:t> are presented in the table on this slide. In validation, the honest-grass-3 run performed worse than others in terms of accuracy, but this is considered the best run since precision and recall are the most important metrics for the client. As seen in the loss curve, </a:t>
            </a:r>
            <a:r>
              <a:rPr lang="en-CA" err="1"/>
              <a:t>DenseNet</a:t>
            </a:r>
            <a:r>
              <a:rPr lang="en-CA"/>
              <a:t> generally showed difficulty converging in just 50 epochs.</a:t>
            </a:r>
            <a:endParaRPr lang="en-US"/>
          </a:p>
          <a:p>
            <a:r>
              <a:rPr lang="en-CA"/>
              <a:t>On test data this model showed 61% accuracy but only 4% recall, indicating that it is unable to reliably predict for positive cases of OM.</a:t>
            </a:r>
            <a:endParaRPr lang="en-CA">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1598893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Zahra</a:t>
            </a:r>
          </a:p>
          <a:p>
            <a:endParaRPr lang="en-CA"/>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A literature review was conducted to find studies that used CNNs to classify medical images.. </a:t>
            </a: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A relevant 2018 study used an </a:t>
            </a:r>
            <a:r>
              <a:rPr lang="en-US" sz="1800" b="0" i="0" u="none" strike="noStrike" err="1">
                <a:solidFill>
                  <a:srgbClr val="000000"/>
                </a:solidFill>
                <a:effectLst/>
                <a:latin typeface="Times New Roman" panose="02020603050405020304" pitchFamily="18" charset="0"/>
              </a:rPr>
              <a:t>AlexNet</a:t>
            </a:r>
            <a:r>
              <a:rPr lang="en-US" sz="1800" b="0" i="0" u="none" strike="noStrike">
                <a:solidFill>
                  <a:srgbClr val="000000"/>
                </a:solidFill>
                <a:effectLst/>
                <a:latin typeface="Times New Roman" panose="02020603050405020304" pitchFamily="18" charset="0"/>
              </a:rPr>
              <a:t> model, with an accuracy of 96% , to classify CT scans based on which ears were present [9].</a:t>
            </a: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Like our dataset, theirs was high noise.</a:t>
            </a: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Due to domain and dataset similarities,: we felt it was appropriate to test an </a:t>
            </a:r>
            <a:r>
              <a:rPr lang="en-US" sz="1800" b="0" i="0" u="none" strike="noStrike" err="1">
                <a:solidFill>
                  <a:srgbClr val="000000"/>
                </a:solidFill>
                <a:effectLst/>
                <a:latin typeface="Times New Roman" panose="02020603050405020304" pitchFamily="18" charset="0"/>
              </a:rPr>
              <a:t>AlexNet</a:t>
            </a:r>
            <a:r>
              <a:rPr lang="en-US" sz="1800" b="0" i="0" u="none" strike="noStrike">
                <a:solidFill>
                  <a:srgbClr val="000000"/>
                </a:solidFill>
                <a:effectLst/>
                <a:latin typeface="Times New Roman" panose="02020603050405020304" pitchFamily="18" charset="0"/>
              </a:rPr>
              <a:t> model </a:t>
            </a:r>
            <a:endParaRPr lang="en-US" b="0">
              <a:effectLst/>
            </a:endParaRPr>
          </a:p>
          <a:p>
            <a:br>
              <a:rPr lang="en-US"/>
            </a:br>
            <a:r>
              <a:rPr lang="en-US" sz="1800" b="0" i="0" u="none" strike="noStrike">
                <a:solidFill>
                  <a:srgbClr val="000000"/>
                </a:solidFill>
                <a:effectLst/>
                <a:latin typeface="Times New Roman" panose="02020603050405020304" pitchFamily="18" charset="0"/>
              </a:rPr>
              <a:t> </a:t>
            </a: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981820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Zahra</a:t>
            </a:r>
          </a:p>
          <a:p>
            <a:endParaRPr lang="en-CA"/>
          </a:p>
          <a:p>
            <a:r>
              <a:rPr lang="en-CA" err="1"/>
              <a:t>AlexNet</a:t>
            </a:r>
            <a:r>
              <a:rPr lang="en-CA"/>
              <a:t> Model structure is depicted on the screen. However, we had to change the NUMBER OF NEURONS in the Fully connected LAYER due to the resizing of our images due to RAM constraints on local machines. </a:t>
            </a:r>
          </a:p>
          <a:p>
            <a:r>
              <a:rPr lang="en-CA"/>
              <a:t>With this model, we used a </a:t>
            </a:r>
            <a:r>
              <a:rPr lang="en-US" sz="1800" b="0" i="0" u="none" strike="noStrike">
                <a:solidFill>
                  <a:srgbClr val="000000"/>
                </a:solidFill>
                <a:effectLst/>
                <a:latin typeface="Times New Roman" panose="02020603050405020304" pitchFamily="18" charset="0"/>
              </a:rPr>
              <a:t>cross-entropy loss function with SGD optimization was used.</a:t>
            </a:r>
          </a:p>
          <a:p>
            <a:endParaRPr lang="en-US" sz="1800" b="0" i="0" u="none" strike="noStrike">
              <a:solidFill>
                <a:srgbClr val="000000"/>
              </a:solidFill>
              <a:effectLst/>
              <a:latin typeface="Times New Roman" panose="02020603050405020304" pitchFamily="18" charset="0"/>
            </a:endParaRPr>
          </a:p>
          <a:p>
            <a:r>
              <a:rPr lang="en-US" sz="1800" b="0" i="0" u="none" strike="noStrike">
                <a:solidFill>
                  <a:srgbClr val="000000"/>
                </a:solidFill>
                <a:effectLst/>
                <a:latin typeface="Times New Roman" panose="02020603050405020304" pitchFamily="18" charset="0"/>
              </a:rPr>
              <a:t>To determine specific model parameters, hyperparameter tuning was performed. </a:t>
            </a:r>
            <a:endParaRPr lang="en-US" b="0">
              <a:effectLst/>
            </a:endParaRPr>
          </a:p>
          <a:p>
            <a:r>
              <a:rPr lang="en-US" sz="1800" b="0" i="0" u="none" strike="noStrike">
                <a:solidFill>
                  <a:srgbClr val="000000"/>
                </a:solidFill>
                <a:effectLst/>
                <a:latin typeface="Times New Roman" panose="02020603050405020304" pitchFamily="18" charset="0"/>
              </a:rPr>
              <a:t>A standard train/validation/test split of 60/30/10 was used. This model was trained using 20 epochs and a batch size of 200. </a:t>
            </a: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352086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Markus</a:t>
            </a:r>
          </a:p>
          <a:p>
            <a:endParaRPr lang="en-CA"/>
          </a:p>
          <a:p>
            <a:r>
              <a:rPr lang="en-CA"/>
              <a:t>Markus</a:t>
            </a:r>
          </a:p>
          <a:p>
            <a:r>
              <a:rPr lang="en-CA" sz="1800" b="0" i="0" u="none" strike="noStrike">
                <a:solidFill>
                  <a:srgbClr val="000000"/>
                </a:solidFill>
                <a:effectLst/>
                <a:latin typeface="Times New Roman" panose="02020603050405020304" pitchFamily="18" charset="0"/>
              </a:rPr>
              <a:t>Middle Ear infections, clinically known as Otitis Media (OM), are globally one of the most common childhood ailments.</a:t>
            </a:r>
          </a:p>
          <a:p>
            <a:endParaRPr lang="en-CA" sz="1800" b="0" i="0" u="none" strike="noStrike">
              <a:solidFill>
                <a:srgbClr val="000000"/>
              </a:solidFill>
              <a:effectLst/>
              <a:latin typeface="Times New Roman" panose="02020603050405020304" pitchFamily="18" charset="0"/>
            </a:endParaRPr>
          </a:p>
          <a:p>
            <a:r>
              <a:rPr lang="en-CA" sz="1800" b="0" i="0" u="none" strike="noStrike">
                <a:solidFill>
                  <a:srgbClr val="000000"/>
                </a:solidFill>
                <a:effectLst/>
                <a:latin typeface="Times New Roman" panose="02020603050405020304" pitchFamily="18" charset="0"/>
              </a:rPr>
              <a:t>Symptoms include fever, ear pain, and hearing loss. </a:t>
            </a:r>
          </a:p>
          <a:p>
            <a:endParaRPr lang="en-CA" sz="1800" b="0" i="0" u="none" strike="noStrike">
              <a:solidFill>
                <a:srgbClr val="000000"/>
              </a:solidFill>
              <a:effectLst/>
              <a:latin typeface="Times New Roman" panose="02020603050405020304" pitchFamily="18" charset="0"/>
            </a:endParaRPr>
          </a:p>
          <a:p>
            <a:r>
              <a:rPr lang="en-CA" sz="1800" b="0" i="0" u="none" strike="noStrike">
                <a:solidFill>
                  <a:srgbClr val="000000"/>
                </a:solidFill>
                <a:effectLst/>
                <a:latin typeface="Times New Roman" panose="02020603050405020304" pitchFamily="18" charset="0"/>
              </a:rPr>
              <a:t>Unfortunately, socioeconomic factors and practitioner availability limit access to treatment for this common illness.</a:t>
            </a: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210096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Zahra</a:t>
            </a:r>
          </a:p>
          <a:p>
            <a:endParaRPr lang="en-CA"/>
          </a:p>
          <a:p>
            <a:r>
              <a:rPr lang="en-US" sz="1200" b="0" i="0" u="none" strike="noStrike">
                <a:solidFill>
                  <a:srgbClr val="000000"/>
                </a:solidFill>
                <a:effectLst/>
                <a:latin typeface="Times New Roman" panose="02020603050405020304" pitchFamily="18" charset="0"/>
              </a:rPr>
              <a:t>The LR, momentum and weight decay were treated as hyperparameters. </a:t>
            </a:r>
          </a:p>
          <a:p>
            <a:r>
              <a:rPr lang="en-US" sz="1200" b="0" i="0" u="none" strike="noStrike">
                <a:solidFill>
                  <a:srgbClr val="000000"/>
                </a:solidFill>
                <a:effectLst/>
                <a:latin typeface="Times New Roman" panose="02020603050405020304" pitchFamily="18" charset="0"/>
              </a:rPr>
              <a:t>Results are presented in the table. </a:t>
            </a:r>
            <a:endParaRPr lang="en-US" sz="1200" b="0" i="0" u="sng" strike="noStrike">
              <a:solidFill>
                <a:srgbClr val="000000"/>
              </a:solidFill>
              <a:effectLst/>
              <a:latin typeface="Times New Roman" panose="02020603050405020304" pitchFamily="18" charset="0"/>
            </a:endParaRPr>
          </a:p>
          <a:p>
            <a:r>
              <a:rPr lang="en-US" sz="1200" b="0" i="0" u="none" strike="noStrike">
                <a:solidFill>
                  <a:srgbClr val="000000"/>
                </a:solidFill>
                <a:effectLst/>
                <a:latin typeface="Times New Roman" panose="02020603050405020304" pitchFamily="18" charset="0"/>
              </a:rPr>
              <a:t>The corresponding graphs for the highest-performing model, </a:t>
            </a:r>
            <a:r>
              <a:rPr lang="en-US" sz="1200" b="0" i="1" u="none" strike="noStrike">
                <a:solidFill>
                  <a:srgbClr val="000000"/>
                </a:solidFill>
                <a:effectLst/>
                <a:latin typeface="Times New Roman" panose="02020603050405020304" pitchFamily="18" charset="0"/>
              </a:rPr>
              <a:t>dainty-glade-11</a:t>
            </a:r>
            <a:r>
              <a:rPr lang="en-US" sz="1200" b="0" i="0" u="none" strike="noStrike">
                <a:solidFill>
                  <a:srgbClr val="000000"/>
                </a:solidFill>
                <a:effectLst/>
                <a:latin typeface="Times New Roman" panose="02020603050405020304" pitchFamily="18" charset="0"/>
              </a:rPr>
              <a:t>, are presented in </a:t>
            </a:r>
            <a:r>
              <a:rPr lang="en-US" sz="1200" b="0" i="1" u="none" strike="noStrike">
                <a:solidFill>
                  <a:srgbClr val="000000"/>
                </a:solidFill>
                <a:effectLst/>
                <a:latin typeface="Times New Roman" panose="02020603050405020304" pitchFamily="18" charset="0"/>
              </a:rPr>
              <a:t>Figure 10. </a:t>
            </a:r>
            <a:r>
              <a:rPr lang="en-US" sz="1200" b="0" i="0" u="none" strike="noStrike">
                <a:solidFill>
                  <a:srgbClr val="000000"/>
                </a:solidFill>
                <a:effectLst/>
                <a:latin typeface="Times New Roman" panose="02020603050405020304" pitchFamily="18" charset="0"/>
              </a:rPr>
              <a:t>Although it appears that training run </a:t>
            </a:r>
            <a:r>
              <a:rPr lang="en-US" sz="1200" b="0" i="1" u="none" strike="noStrike">
                <a:solidFill>
                  <a:srgbClr val="000000"/>
                </a:solidFill>
                <a:effectLst/>
                <a:latin typeface="Times New Roman" panose="02020603050405020304" pitchFamily="18" charset="0"/>
              </a:rPr>
              <a:t>youthful-breeze-9</a:t>
            </a:r>
            <a:r>
              <a:rPr lang="en-US" sz="1200" b="0" i="0" u="none" strike="noStrike">
                <a:solidFill>
                  <a:srgbClr val="000000"/>
                </a:solidFill>
                <a:effectLst/>
                <a:latin typeface="Times New Roman" panose="02020603050405020304" pitchFamily="18" charset="0"/>
              </a:rPr>
              <a:t> had the highest performance, its loss curve showed no evidence of convergence over time (see</a:t>
            </a:r>
            <a:r>
              <a:rPr lang="en-US" sz="1200" b="0" i="1" u="none" strike="noStrike">
                <a:solidFill>
                  <a:srgbClr val="000000"/>
                </a:solidFill>
                <a:effectLst/>
                <a:latin typeface="Times New Roman" panose="02020603050405020304" pitchFamily="18" charset="0"/>
              </a:rPr>
              <a:t> Appendix C.a.2.iv</a:t>
            </a:r>
            <a:r>
              <a:rPr lang="en-US" sz="1200" b="0" i="0" u="none" strike="noStrike">
                <a:solidFill>
                  <a:srgbClr val="000000"/>
                </a:solidFill>
                <a:effectLst/>
                <a:latin typeface="Times New Roman" panose="02020603050405020304" pitchFamily="18" charset="0"/>
              </a:rPr>
              <a:t>). </a:t>
            </a:r>
            <a:r>
              <a:rPr lang="en-US" sz="1200" b="0" i="1" u="none" strike="noStrike">
                <a:solidFill>
                  <a:srgbClr val="000000"/>
                </a:solidFill>
                <a:effectLst/>
                <a:latin typeface="Times New Roman" panose="02020603050405020304" pitchFamily="18" charset="0"/>
              </a:rPr>
              <a:t> </a:t>
            </a:r>
            <a:r>
              <a:rPr lang="en-US" sz="1200" b="0" i="0" u="none" strike="noStrike">
                <a:solidFill>
                  <a:srgbClr val="000000"/>
                </a:solidFill>
                <a:effectLst/>
                <a:latin typeface="Times New Roman" panose="02020603050405020304" pitchFamily="18" charset="0"/>
              </a:rPr>
              <a:t>See</a:t>
            </a:r>
            <a:r>
              <a:rPr lang="en-US" sz="1200" b="0" i="1" u="none" strike="noStrike">
                <a:solidFill>
                  <a:srgbClr val="000000"/>
                </a:solidFill>
                <a:effectLst/>
                <a:latin typeface="Times New Roman" panose="02020603050405020304" pitchFamily="18" charset="0"/>
              </a:rPr>
              <a:t> Appendix C.a.2</a:t>
            </a:r>
            <a:r>
              <a:rPr lang="en-US" sz="1200" b="0" i="0" u="none" strike="noStrike">
                <a:solidFill>
                  <a:srgbClr val="000000"/>
                </a:solidFill>
                <a:effectLst/>
                <a:latin typeface="Times New Roman" panose="02020603050405020304" pitchFamily="18" charset="0"/>
              </a:rPr>
              <a:t> for the remaining results and graphs.</a:t>
            </a: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2402535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Aidan</a:t>
            </a:r>
          </a:p>
          <a:p>
            <a:endParaRPr lang="en-CA">
              <a:cs typeface="Calibri"/>
            </a:endParaRPr>
          </a:p>
          <a:p>
            <a:r>
              <a:rPr lang="en-CA">
                <a:cs typeface="Calibri"/>
              </a:rPr>
              <a:t>In comparing early models, we looked for higher precision and recall based on the need for FDA approval</a:t>
            </a:r>
          </a:p>
          <a:p>
            <a:r>
              <a:rPr lang="en-CA">
                <a:cs typeface="Calibri"/>
              </a:rPr>
              <a:t>Despite </a:t>
            </a:r>
            <a:r>
              <a:rPr lang="en-CA" err="1">
                <a:cs typeface="Calibri"/>
              </a:rPr>
              <a:t>DenseNet</a:t>
            </a:r>
            <a:r>
              <a:rPr lang="en-CA">
                <a:cs typeface="Calibri"/>
              </a:rPr>
              <a:t> showing better accuracy in testing, its low recall makes the network unsuitable for our use case.</a:t>
            </a:r>
          </a:p>
          <a:p>
            <a:r>
              <a:rPr lang="en-CA">
                <a:cs typeface="Calibri"/>
              </a:rPr>
              <a:t>Because of this requirement we moved forward with </a:t>
            </a:r>
            <a:r>
              <a:rPr lang="en-CA" err="1">
                <a:cs typeface="Calibri"/>
              </a:rPr>
              <a:t>AlexNet</a:t>
            </a:r>
            <a:r>
              <a:rPr lang="en-CA">
                <a:cs typeface="Calibri"/>
              </a:rPr>
              <a:t> as the best performing model for binary classification</a:t>
            </a:r>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a:p>
        </p:txBody>
      </p:sp>
    </p:spTree>
    <p:extLst>
      <p:ext uri="{BB962C8B-B14F-4D97-AF65-F5344CB8AC3E}">
        <p14:creationId xmlns:p14="http://schemas.microsoft.com/office/powerpoint/2010/main" val="15234534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err="1"/>
              <a:t>Zahra</a:t>
            </a:r>
            <a:endParaRPr lang="en-CA"/>
          </a:p>
          <a:p>
            <a:endParaRPr lang="en-CA"/>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Based on the success of prior work, we  hypothesized that running the best-performing architecture on  the more diagnosable images would yield higher results. </a:t>
            </a: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We thus moved forward by testing the AlexNet model against </a:t>
            </a:r>
            <a:r>
              <a:rPr lang="en-CA" sz="1800" b="1" i="0" u="none" strike="noStrike">
                <a:solidFill>
                  <a:srgbClr val="000000"/>
                </a:solidFill>
                <a:effectLst/>
                <a:latin typeface="Times New Roman" panose="02020603050405020304" pitchFamily="18" charset="0"/>
              </a:rPr>
              <a:t>the smaller, filtered dataset</a:t>
            </a:r>
            <a:r>
              <a:rPr lang="en-US" sz="1800" b="0" i="0" u="none" strike="noStrike">
                <a:solidFill>
                  <a:srgbClr val="000000"/>
                </a:solidFill>
                <a:effectLst/>
                <a:latin typeface="Times New Roman" panose="02020603050405020304" pitchFamily="18" charset="0"/>
              </a:rPr>
              <a:t> using the same tuning and methodology previously presented. Training results are presented in the graph</a:t>
            </a:r>
          </a:p>
          <a:p>
            <a:pPr algn="just" rtl="0">
              <a:spcBef>
                <a:spcPts val="0"/>
              </a:spcBef>
              <a:spcAft>
                <a:spcPts val="700"/>
              </a:spcAft>
            </a:pPr>
            <a:endParaRPr lang="en-US" sz="1800" b="0" i="0" u="none" strike="noStrike">
              <a:solidFill>
                <a:srgbClr val="000000"/>
              </a:solidFill>
              <a:effectLst/>
              <a:latin typeface="Times New Roman" panose="02020603050405020304" pitchFamily="18" charset="0"/>
            </a:endParaRP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On all permutations of the model, training run </a:t>
            </a:r>
            <a:r>
              <a:rPr lang="en-US" sz="1800" b="0" i="1" u="none" strike="noStrike">
                <a:solidFill>
                  <a:srgbClr val="000000"/>
                </a:solidFill>
                <a:effectLst/>
                <a:latin typeface="Times New Roman" panose="02020603050405020304" pitchFamily="18" charset="0"/>
              </a:rPr>
              <a:t>fluent-firefly-8</a:t>
            </a:r>
            <a:r>
              <a:rPr lang="en-US" sz="1800" b="0" i="0" u="none" strike="noStrike">
                <a:solidFill>
                  <a:srgbClr val="000000"/>
                </a:solidFill>
                <a:effectLst/>
                <a:latin typeface="Times New Roman" panose="02020603050405020304" pitchFamily="18" charset="0"/>
              </a:rPr>
              <a:t> had the best overall performance and was tested on the test dataset. </a:t>
            </a:r>
          </a:p>
          <a:p>
            <a:pPr algn="just" rtl="0">
              <a:spcBef>
                <a:spcPts val="0"/>
              </a:spcBef>
              <a:spcAft>
                <a:spcPts val="700"/>
              </a:spcAft>
            </a:pPr>
            <a:r>
              <a:rPr lang="en-US" sz="1800" b="0" i="0" u="none" strike="noStrike">
                <a:solidFill>
                  <a:srgbClr val="000000"/>
                </a:solidFill>
                <a:effectLst/>
                <a:latin typeface="Times New Roman" panose="02020603050405020304" pitchFamily="18" charset="0"/>
              </a:rPr>
              <a:t>It had a test loss of </a:t>
            </a:r>
            <a:r>
              <a:rPr lang="en-US" sz="1800" b="1" i="0" u="none" strike="noStrike">
                <a:solidFill>
                  <a:srgbClr val="000000"/>
                </a:solidFill>
                <a:effectLst/>
                <a:latin typeface="Times New Roman" panose="02020603050405020304" pitchFamily="18" charset="0"/>
              </a:rPr>
              <a:t>0.3138</a:t>
            </a:r>
            <a:r>
              <a:rPr lang="en-US" sz="1800" b="0" i="0" u="none" strike="noStrike">
                <a:solidFill>
                  <a:srgbClr val="000000"/>
                </a:solidFill>
                <a:effectLst/>
                <a:latin typeface="Times New Roman" panose="02020603050405020304" pitchFamily="18" charset="0"/>
              </a:rPr>
              <a:t>, and had accuracy, precision and recall values of</a:t>
            </a:r>
            <a:r>
              <a:rPr lang="en-US" sz="1800" b="1" i="0" u="none" strike="noStrike">
                <a:solidFill>
                  <a:srgbClr val="000000"/>
                </a:solidFill>
                <a:effectLst/>
                <a:latin typeface="Times New Roman" panose="02020603050405020304" pitchFamily="18" charset="0"/>
              </a:rPr>
              <a:t> 0.7143, 0.6929</a:t>
            </a:r>
            <a:r>
              <a:rPr lang="en-US" sz="1800" b="0" i="0" u="none" strike="noStrike">
                <a:solidFill>
                  <a:srgbClr val="000000"/>
                </a:solidFill>
                <a:effectLst/>
                <a:latin typeface="Times New Roman" panose="02020603050405020304" pitchFamily="18" charset="0"/>
              </a:rPr>
              <a:t> and </a:t>
            </a:r>
            <a:r>
              <a:rPr lang="en-US" sz="1800" b="1" i="0" u="none" strike="noStrike">
                <a:solidFill>
                  <a:srgbClr val="000000"/>
                </a:solidFill>
                <a:effectLst/>
                <a:latin typeface="Times New Roman" panose="02020603050405020304" pitchFamily="18" charset="0"/>
              </a:rPr>
              <a:t>0.5744</a:t>
            </a:r>
            <a:r>
              <a:rPr lang="en-US" sz="1800" b="0" i="0" u="none" strike="noStrike">
                <a:solidFill>
                  <a:srgbClr val="000000"/>
                </a:solidFill>
                <a:effectLst/>
                <a:latin typeface="Times New Roman" panose="02020603050405020304" pitchFamily="18" charset="0"/>
              </a:rPr>
              <a:t> respectively. </a:t>
            </a:r>
            <a:endParaRPr lang="en-US" b="0">
              <a:effectLst/>
            </a:endParaRPr>
          </a:p>
          <a:p>
            <a:br>
              <a:rPr lang="en-US"/>
            </a:b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a:p>
        </p:txBody>
      </p:sp>
    </p:spTree>
    <p:extLst>
      <p:ext uri="{BB962C8B-B14F-4D97-AF65-F5344CB8AC3E}">
        <p14:creationId xmlns:p14="http://schemas.microsoft.com/office/powerpoint/2010/main" val="4246930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CA"/>
              <a:t>Jay</a:t>
            </a:r>
          </a:p>
          <a:p>
            <a:endParaRPr lang="en-CA"/>
          </a:p>
          <a:p>
            <a:r>
              <a:rPr lang="en-CA"/>
              <a:t>Our data-processing got us through the project, but we identified several areas for improvement.</a:t>
            </a:r>
          </a:p>
          <a:p>
            <a:endParaRPr lang="en-CA"/>
          </a:p>
          <a:p>
            <a:r>
              <a:rPr lang="en-CA"/>
              <a:t>Firstly, as mentioned by Tian, not having access to our ideal labeling system made us less flexible.</a:t>
            </a:r>
          </a:p>
          <a:p>
            <a:r>
              <a:rPr lang="en-CA"/>
              <a:t>Second, our dataset was noisy, and impossible to filter without manual labeling and domain expertise.</a:t>
            </a:r>
          </a:p>
          <a:p>
            <a:r>
              <a:rPr lang="en-CA"/>
              <a:t>Finally, the limited labeling we could do, reduced our dataset size by almost 95%.</a:t>
            </a:r>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a:p>
        </p:txBody>
      </p:sp>
    </p:spTree>
    <p:extLst>
      <p:ext uri="{BB962C8B-B14F-4D97-AF65-F5344CB8AC3E}">
        <p14:creationId xmlns:p14="http://schemas.microsoft.com/office/powerpoint/2010/main" val="10541881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US">
                <a:cs typeface="Calibri"/>
              </a:rPr>
              <a:t>Jay</a:t>
            </a:r>
          </a:p>
          <a:p>
            <a:endParaRPr lang="en-US">
              <a:cs typeface="Calibri"/>
            </a:endParaRPr>
          </a:p>
          <a:p>
            <a:r>
              <a:rPr lang="en-US">
                <a:cs typeface="Calibri"/>
              </a:rPr>
              <a:t>In our object detection model, one challenge we found was quantifying bias. </a:t>
            </a:r>
          </a:p>
          <a:p>
            <a:endParaRPr lang="en-US">
              <a:cs typeface="Calibri"/>
            </a:endParaRPr>
          </a:p>
          <a:p>
            <a:r>
              <a:rPr lang="en-US">
                <a:cs typeface="Calibri"/>
              </a:rPr>
              <a:t>For example, how robust is our model to the underlying orientation, glare, scale, etc.</a:t>
            </a:r>
          </a:p>
          <a:p>
            <a:endParaRPr lang="en-US">
              <a:cs typeface="Calibri"/>
            </a:endParaRPr>
          </a:p>
          <a:p>
            <a:r>
              <a:rPr lang="en-US">
                <a:cs typeface="Calibri"/>
              </a:rPr>
              <a:t>Given the nature of image-data, quantifying these is impossible without significant labeling.</a:t>
            </a:r>
          </a:p>
          <a:p>
            <a:endParaRPr lang="en-US">
              <a:cs typeface="Calibri"/>
            </a:endParaRPr>
          </a:p>
          <a:p>
            <a:r>
              <a:rPr lang="en-US">
                <a:cs typeface="Calibri"/>
              </a:rPr>
              <a:t>Another interesting result is that despite major architectural changes, multiple models hit the same hard-floor on loss.</a:t>
            </a:r>
          </a:p>
          <a:p>
            <a:r>
              <a:rPr lang="en-US">
                <a:cs typeface="Calibri"/>
              </a:rPr>
              <a:t>We’re very interested in seeing how this responds to more data.</a:t>
            </a:r>
          </a:p>
          <a:p>
            <a:endParaRPr lang="en-US">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41832300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US">
                <a:cs typeface="Calibri"/>
              </a:rPr>
              <a:t>Aidan</a:t>
            </a:r>
          </a:p>
          <a:p>
            <a:r>
              <a:rPr lang="en-US">
                <a:cs typeface="Calibri"/>
              </a:rPr>
              <a:t>(Discussion)</a:t>
            </a:r>
          </a:p>
          <a:p>
            <a:endParaRPr lang="en-US">
              <a:cs typeface="Calibri"/>
            </a:endParaRPr>
          </a:p>
          <a:p>
            <a:r>
              <a:rPr lang="en-US"/>
              <a:t>Despite hyperparameter tuning, early classification models did not achieve our objective.</a:t>
            </a:r>
            <a:endParaRPr lang="en-US">
              <a:cs typeface="Calibri"/>
            </a:endParaRPr>
          </a:p>
          <a:p>
            <a:r>
              <a:rPr lang="en-US">
                <a:cs typeface="Calibri"/>
              </a:rPr>
              <a:t>While </a:t>
            </a:r>
            <a:r>
              <a:rPr lang="en-US" err="1">
                <a:cs typeface="Calibri"/>
              </a:rPr>
              <a:t>DenseNet</a:t>
            </a:r>
            <a:r>
              <a:rPr lang="en-US">
                <a:cs typeface="Calibri"/>
              </a:rPr>
              <a:t> fell short in terms of precision and especially recall, </a:t>
            </a:r>
            <a:r>
              <a:rPr lang="en-US" err="1">
                <a:solidFill>
                  <a:srgbClr val="000000"/>
                </a:solidFill>
                <a:latin typeface="Calibri" panose="020F0502020204030204"/>
                <a:cs typeface="Calibri"/>
              </a:rPr>
              <a:t>AlexNet</a:t>
            </a:r>
            <a:r>
              <a:rPr lang="en-US">
                <a:solidFill>
                  <a:srgbClr val="000000"/>
                </a:solidFill>
                <a:latin typeface="Calibri" panose="020F0502020204030204"/>
                <a:cs typeface="Calibri"/>
              </a:rPr>
              <a:t> showed a 19% increase in test accuracy and improved recall and precision after training on the smaller, filtered dataset</a:t>
            </a:r>
          </a:p>
          <a:p>
            <a:r>
              <a:rPr lang="en-US">
                <a:solidFill>
                  <a:srgbClr val="000000"/>
                </a:solidFill>
                <a:latin typeface="Calibri" panose="020F0502020204030204"/>
                <a:cs typeface="Calibri"/>
              </a:rPr>
              <a:t>It's not yet usable in production, but these improvements suggest that </a:t>
            </a:r>
            <a:r>
              <a:rPr lang="en-US" err="1">
                <a:solidFill>
                  <a:srgbClr val="000000"/>
                </a:solidFill>
                <a:latin typeface="Calibri" panose="020F0502020204030204"/>
                <a:cs typeface="Calibri"/>
              </a:rPr>
              <a:t>AlexNet</a:t>
            </a:r>
            <a:r>
              <a:rPr lang="en-US">
                <a:solidFill>
                  <a:srgbClr val="000000"/>
                </a:solidFill>
                <a:latin typeface="Calibri" panose="020F0502020204030204"/>
                <a:cs typeface="Calibri"/>
              </a:rPr>
              <a:t> could be successful with better data.</a:t>
            </a:r>
            <a:endParaRPr lang="en-US"/>
          </a:p>
          <a:p>
            <a:pPr rtl="0">
              <a:spcBef>
                <a:spcPts val="0"/>
              </a:spcBef>
            </a:pPr>
            <a:endParaRPr lang="en-US" sz="1800">
              <a:latin typeface="Times New Roman"/>
              <a:cs typeface="Times New Roman"/>
            </a:endParaRPr>
          </a:p>
          <a:p>
            <a:endParaRPr lang="en-US"/>
          </a:p>
          <a:p>
            <a:r>
              <a:rPr lang="en-US"/>
              <a:t>Despite hyperparameter tuning, early classification models did not achieve our objective.</a:t>
            </a:r>
          </a:p>
          <a:p>
            <a:endParaRPr lang="en-US"/>
          </a:p>
          <a:p>
            <a:r>
              <a:rPr lang="en-US"/>
              <a:t>While </a:t>
            </a:r>
            <a:r>
              <a:rPr lang="en-US" err="1"/>
              <a:t>DenseNet</a:t>
            </a:r>
            <a:r>
              <a:rPr lang="en-US"/>
              <a:t> fell short in terms of precision and especially recall, possibly because our dataset was too small and varied too greatly from that used for pretraining.</a:t>
            </a:r>
          </a:p>
          <a:p>
            <a:r>
              <a:rPr lang="en-US"/>
              <a:t>On the other hand, especially after training on the smaller, filtered dataset, </a:t>
            </a:r>
            <a:r>
              <a:rPr lang="en-US" err="1"/>
              <a:t>AlexNet</a:t>
            </a:r>
            <a:r>
              <a:rPr lang="en-US"/>
              <a:t> showed a 19% increase in test accuracy alongside improved recall and precision. While not yet usable in production, these improvements suggest learning and that </a:t>
            </a:r>
            <a:r>
              <a:rPr lang="en-US" err="1"/>
              <a:t>AlexNet</a:t>
            </a:r>
            <a:r>
              <a:rPr lang="en-US"/>
              <a:t> could be further improved with better data.</a:t>
            </a:r>
          </a:p>
          <a:p>
            <a:endParaRPr lang="en-US" sz="1800">
              <a:latin typeface="Times New Roman"/>
              <a:cs typeface="Times New Roman"/>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5822985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a:t>
            </a:r>
            <a:r>
              <a:rPr lang="en-US">
                <a:cs typeface="Calibri"/>
              </a:rPr>
              <a:t>Zahra</a:t>
            </a:r>
          </a:p>
          <a:p>
            <a:endParaRPr lang="en-US">
              <a:cs typeface="Calibri"/>
            </a:endParaRPr>
          </a:p>
          <a:p>
            <a:r>
              <a:rPr lang="en-US">
                <a:cs typeface="Calibri"/>
              </a:rPr>
              <a:t>As addressed: Potential issues with RAM: we had to resize images which may have further impacted their quality. In addition, as presented in the graphs, it would have been mode ideal to test different number of epochs and batch size, although we </a:t>
            </a:r>
          </a:p>
          <a:p>
            <a:endParaRPr lang="en-US">
              <a:cs typeface="Calibri"/>
            </a:endParaRPr>
          </a:p>
          <a:p>
            <a:endParaRPr lang="en-US">
              <a:cs typeface="Calibri"/>
            </a:endParaRPr>
          </a:p>
          <a:p>
            <a:r>
              <a:rPr lang="en-US">
                <a:cs typeface="Calibri"/>
              </a:rPr>
              <a:t>Although we were able to demonstrate success with OD model, we ultimately believe our CM results are indicative of training on insufficient data. </a:t>
            </a:r>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1603707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a:t>
            </a:r>
            <a:r>
              <a:rPr lang="en-US" err="1"/>
              <a:t>Zahra</a:t>
            </a:r>
            <a:endParaRPr lang="en-US" sz="1200" b="0" i="0" u="none" strike="noStrike">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Data Processing and Object Detection: Successful Object detection model has demonstrated beyond random chance that learning is feasible with our architecture.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Classification Model: Unsuccessful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	However, we would propose the usage of the AlexNet model as it was more successful.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	Much of the prior work we explored was conducted with datasets more suited for diagnostic classification (with diagnosable images, symptom labels, etc.), and thus performed better 	in all comparable metrics.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	However, as demonstrated by the development of an AlexNet model on </a:t>
            </a:r>
            <a:r>
              <a:rPr lang="en-CA" sz="1200" b="1" i="0" u="none" strike="noStrike">
                <a:solidFill>
                  <a:srgbClr val="000000"/>
                </a:solidFill>
                <a:effectLst/>
                <a:latin typeface="Times New Roman" panose="02020603050405020304" pitchFamily="18" charset="0"/>
              </a:rPr>
              <a:t>the filtered dataset</a:t>
            </a:r>
            <a:r>
              <a:rPr lang="en-US" sz="1200" b="0" i="0" u="none" strike="noStrike">
                <a:solidFill>
                  <a:srgbClr val="000000"/>
                </a:solidFill>
                <a:effectLst/>
                <a:latin typeface="Times New Roman" panose="02020603050405020304" pitchFamily="18" charset="0"/>
              </a:rPr>
              <a:t>, we anticipate that as more suitable data with symptom labels are collected, model performance 	will improve significantly.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Times New Roman" panose="02020603050405020304" pitchFamily="18" charset="0"/>
              </a:rPr>
              <a:t>Literature Review: Suggested that both suggested models are novel approaches to our task. However, much of the prior work for classification implemented a DenseNet model, we also recommend re-testing the DenseNet model with sufficient data. </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3914985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Tian</a:t>
            </a:r>
          </a:p>
          <a:p>
            <a:endParaRPr lang="en-US">
              <a:cs typeface="Calibri"/>
            </a:endParaRPr>
          </a:p>
          <a:p>
            <a:r>
              <a:rPr lang="en-US">
                <a:cs typeface="Calibri"/>
              </a:rPr>
              <a:t>To utilize the models we propose, </a:t>
            </a:r>
            <a:r>
              <a:rPr lang="en-US" err="1">
                <a:cs typeface="Calibri"/>
              </a:rPr>
              <a:t>Remmie</a:t>
            </a:r>
            <a:r>
              <a:rPr lang="en-US">
                <a:cs typeface="Calibri"/>
              </a:rPr>
              <a:t> should train them further with more labelled data to improve their precision and recall.</a:t>
            </a:r>
          </a:p>
          <a:p>
            <a:endParaRPr lang="en-US">
              <a:cs typeface="Calibri"/>
            </a:endParaRPr>
          </a:p>
          <a:p>
            <a:r>
              <a:rPr lang="en-US" err="1">
                <a:cs typeface="Calibri"/>
              </a:rPr>
              <a:t>Remmie</a:t>
            </a:r>
            <a:r>
              <a:rPr lang="en-US">
                <a:cs typeface="Calibri"/>
              </a:rPr>
              <a:t> can set up Label Studio on their server for manual labelling of their dataset.</a:t>
            </a:r>
          </a:p>
          <a:p>
            <a:endParaRPr lang="en-US">
              <a:cs typeface="Calibri"/>
            </a:endParaRPr>
          </a:p>
          <a:p>
            <a:r>
              <a:rPr lang="en-US">
                <a:cs typeface="Calibri"/>
              </a:rPr>
              <a:t>Alternatively, </a:t>
            </a:r>
            <a:r>
              <a:rPr lang="en-US" err="1">
                <a:cs typeface="Calibri"/>
              </a:rPr>
              <a:t>Remmie</a:t>
            </a:r>
            <a:r>
              <a:rPr lang="en-US">
                <a:cs typeface="Calibri"/>
              </a:rPr>
              <a:t> can use third party labelling services such as </a:t>
            </a:r>
            <a:r>
              <a:rPr lang="en-US"/>
              <a:t>Scale AI or Amazon Mechanical Turk.</a:t>
            </a:r>
            <a:endParaRPr lang="en-US">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23520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Presenter: Tian</a:t>
            </a:r>
          </a:p>
          <a:p>
            <a:endParaRPr lang="en-US">
              <a:cs typeface="Calibri"/>
            </a:endParaRPr>
          </a:p>
          <a:p>
            <a:r>
              <a:rPr lang="en-US">
                <a:cs typeface="Calibri"/>
              </a:rPr>
              <a:t>Once our model reached the required precision and recall, Remmie can deploy them as components of their mobile app, using </a:t>
            </a:r>
            <a:r>
              <a:rPr lang="en-US"/>
              <a:t>platforms such as </a:t>
            </a:r>
            <a:r>
              <a:rPr lang="en-US" err="1"/>
              <a:t>PyTorch</a:t>
            </a:r>
            <a:r>
              <a:rPr lang="en-US"/>
              <a:t> Mobile.</a:t>
            </a:r>
            <a:endParaRPr lang="en-US">
              <a:cs typeface="Calibri"/>
            </a:endParaRPr>
          </a:p>
          <a:p>
            <a:endParaRPr lang="en-US">
              <a:cs typeface="Calibri"/>
            </a:endParaRPr>
          </a:p>
          <a:p>
            <a:r>
              <a:rPr lang="en-US">
                <a:cs typeface="Calibri"/>
              </a:rPr>
              <a:t>As our models are pretty small in size, they would be able to run on modern mobile devices easily.</a:t>
            </a:r>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a:p>
        </p:txBody>
      </p:sp>
    </p:spTree>
    <p:extLst>
      <p:ext uri="{BB962C8B-B14F-4D97-AF65-F5344CB8AC3E}">
        <p14:creationId xmlns:p14="http://schemas.microsoft.com/office/powerpoint/2010/main" val="3562287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Markus</a:t>
            </a:r>
          </a:p>
          <a:p>
            <a:endParaRPr lang="en-CA"/>
          </a:p>
          <a:p>
            <a:r>
              <a:rPr lang="en-CA"/>
              <a:t>Markus</a:t>
            </a:r>
          </a:p>
          <a:p>
            <a:r>
              <a:rPr lang="en-CA" b="1" i="0">
                <a:solidFill>
                  <a:srgbClr val="BCC0C3"/>
                </a:solidFill>
                <a:effectLst/>
                <a:latin typeface="arial" panose="020B0604020202020204" pitchFamily="34" charset="0"/>
              </a:rPr>
              <a:t>This is where our partner, </a:t>
            </a:r>
            <a:r>
              <a:rPr lang="en-CA" b="1" i="0" err="1">
                <a:solidFill>
                  <a:srgbClr val="BCC0C3"/>
                </a:solidFill>
                <a:effectLst/>
                <a:latin typeface="arial" panose="020B0604020202020204" pitchFamily="34" charset="0"/>
              </a:rPr>
              <a:t>Remmie</a:t>
            </a:r>
            <a:r>
              <a:rPr lang="en-CA" b="1" i="0">
                <a:solidFill>
                  <a:srgbClr val="BCC0C3"/>
                </a:solidFill>
                <a:effectLst/>
                <a:latin typeface="arial" panose="020B0604020202020204" pitchFamily="34" charset="0"/>
              </a:rPr>
              <a:t>,</a:t>
            </a:r>
            <a:r>
              <a:rPr lang="en-CA" b="0" i="0">
                <a:solidFill>
                  <a:srgbClr val="BDC1C6"/>
                </a:solidFill>
                <a:effectLst/>
                <a:latin typeface="arial" panose="020B0604020202020204" pitchFamily="34" charset="0"/>
              </a:rPr>
              <a:t> steps in. They offers a hardware-software ear monitoring solution for home use.</a:t>
            </a:r>
          </a:p>
          <a:p>
            <a:endParaRPr lang="en-CA" b="0" i="0">
              <a:solidFill>
                <a:srgbClr val="BDC1C6"/>
              </a:solidFill>
              <a:effectLst/>
              <a:latin typeface="arial" panose="020B0604020202020204" pitchFamily="34" charset="0"/>
            </a:endParaRPr>
          </a:p>
          <a:p>
            <a:r>
              <a:rPr lang="en-CA" sz="1800" b="0" i="0" u="none" strike="noStrike">
                <a:solidFill>
                  <a:srgbClr val="000000"/>
                </a:solidFill>
                <a:effectLst/>
                <a:latin typeface="Times New Roman" panose="02020603050405020304" pitchFamily="18" charset="0"/>
              </a:rPr>
              <a:t>One product </a:t>
            </a:r>
            <a:r>
              <a:rPr lang="en-CA" sz="1800" b="0" i="0" u="none" strike="noStrike" err="1">
                <a:solidFill>
                  <a:srgbClr val="000000"/>
                </a:solidFill>
                <a:effectLst/>
                <a:latin typeface="Times New Roman" panose="02020603050405020304" pitchFamily="18" charset="0"/>
              </a:rPr>
              <a:t>Remmie</a:t>
            </a:r>
            <a:r>
              <a:rPr lang="en-CA" sz="1800" b="0" i="0" u="none" strike="noStrike">
                <a:solidFill>
                  <a:srgbClr val="000000"/>
                </a:solidFill>
                <a:effectLst/>
                <a:latin typeface="Times New Roman" panose="02020603050405020304" pitchFamily="18" charset="0"/>
              </a:rPr>
              <a:t> currently offers is their FDA approved home otoscope.</a:t>
            </a:r>
          </a:p>
          <a:p>
            <a:endParaRPr lang="en-CA" sz="1800" b="0" i="0" u="none" strike="noStrike">
              <a:solidFill>
                <a:srgbClr val="BDC1C6"/>
              </a:solidFill>
              <a:effectLst/>
              <a:latin typeface="arial" panose="020B0604020202020204" pitchFamily="34" charset="0"/>
            </a:endParaRPr>
          </a:p>
          <a:p>
            <a:r>
              <a:rPr lang="en-CA" sz="1800" b="0" i="0" u="none" strike="noStrike">
                <a:solidFill>
                  <a:srgbClr val="000000"/>
                </a:solidFill>
                <a:effectLst/>
                <a:latin typeface="Times New Roman" panose="02020603050405020304" pitchFamily="18" charset="0"/>
              </a:rPr>
              <a:t>With this product, users can capture an image of their potentially infected ear, nose, or throat, and receive 24/7 evaluation from a doctor through their app’s telemedicine service</a:t>
            </a:r>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398778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Markus</a:t>
            </a:r>
          </a:p>
          <a:p>
            <a:endParaRPr lang="en-CA"/>
          </a:p>
          <a:p>
            <a:r>
              <a:rPr lang="en-CA"/>
              <a:t>Markus</a:t>
            </a:r>
            <a:endParaRPr lang="en-CA">
              <a:cs typeface="Calibri"/>
            </a:endParaRPr>
          </a:p>
          <a:p>
            <a:r>
              <a:rPr lang="en-CA" sz="1800" b="0" i="0" u="none" strike="noStrike">
                <a:solidFill>
                  <a:srgbClr val="000000"/>
                </a:solidFill>
                <a:effectLst/>
                <a:latin typeface="Times New Roman"/>
                <a:cs typeface="Times New Roman"/>
              </a:rPr>
              <a:t>Unfortunately, using an otoscope can be tricky for new users, resulting in images that are uncentered or blurry. </a:t>
            </a:r>
          </a:p>
          <a:p>
            <a:endParaRPr lang="en-CA" sz="1800" b="0" i="0" u="none" strike="noStrike">
              <a:solidFill>
                <a:srgbClr val="000000"/>
              </a:solidFill>
              <a:effectLst/>
              <a:latin typeface="Times New Roman"/>
              <a:cs typeface="Times New Roman"/>
            </a:endParaRPr>
          </a:p>
          <a:p>
            <a:r>
              <a:rPr lang="en-CA" sz="1800" b="0" i="0" u="none" strike="noStrike">
                <a:solidFill>
                  <a:srgbClr val="000000"/>
                </a:solidFill>
                <a:effectLst/>
                <a:latin typeface="Times New Roman"/>
                <a:cs typeface="Times New Roman"/>
              </a:rPr>
              <a:t>These are not suitable for diagnosis, and requires back-and-forth communication with a doctor to resolve.</a:t>
            </a:r>
          </a:p>
          <a:p>
            <a:endParaRPr lang="en-CA" sz="1800" b="0" i="0" u="none" strike="noStrike">
              <a:solidFill>
                <a:srgbClr val="000000"/>
              </a:solidFill>
              <a:effectLst/>
              <a:latin typeface="Times New Roman"/>
              <a:cs typeface="Times New Roman"/>
            </a:endParaRPr>
          </a:p>
          <a:p>
            <a:pPr algn="just" rtl="0">
              <a:spcBef>
                <a:spcPts val="0"/>
              </a:spcBef>
              <a:spcAft>
                <a:spcPts val="700"/>
              </a:spcAft>
            </a:pPr>
            <a:r>
              <a:rPr lang="en-CA" sz="1800" b="0" i="0" u="none" strike="noStrike" err="1">
                <a:solidFill>
                  <a:srgbClr val="000000"/>
                </a:solidFill>
                <a:effectLst/>
                <a:latin typeface="Times New Roman"/>
                <a:cs typeface="Times New Roman"/>
              </a:rPr>
              <a:t>Remmie</a:t>
            </a:r>
            <a:r>
              <a:rPr lang="en-CA" sz="1800" b="0" i="0" u="none" strike="noStrike">
                <a:solidFill>
                  <a:srgbClr val="000000"/>
                </a:solidFill>
                <a:effectLst/>
                <a:latin typeface="Times New Roman"/>
                <a:cs typeface="Times New Roman"/>
              </a:rPr>
              <a:t> has also expressed interest </a:t>
            </a:r>
            <a:r>
              <a:rPr lang="en-CA" sz="1800">
                <a:solidFill>
                  <a:srgbClr val="000000"/>
                </a:solidFill>
                <a:latin typeface="Times New Roman"/>
                <a:cs typeface="Times New Roman"/>
              </a:rPr>
              <a:t>in</a:t>
            </a:r>
            <a:r>
              <a:rPr lang="en-CA" sz="1800" b="0" i="0" u="none" strike="noStrike">
                <a:solidFill>
                  <a:srgbClr val="000000"/>
                </a:solidFill>
                <a:effectLst/>
                <a:latin typeface="Times New Roman"/>
                <a:cs typeface="Times New Roman"/>
              </a:rPr>
              <a:t> providing an AI-powered screening tool to help prioritize users with suspected OM.</a:t>
            </a:r>
            <a:endParaRPr lang="en-CA">
              <a:latin typeface="Calibri"/>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4052337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Markus</a:t>
            </a:r>
          </a:p>
          <a:p>
            <a:endParaRPr lang="en-CA"/>
          </a:p>
          <a:p>
            <a:r>
              <a:rPr lang="en-CA" sz="1800" b="0" i="0" u="none" strike="noStrike">
                <a:solidFill>
                  <a:srgbClr val="000000"/>
                </a:solidFill>
                <a:effectLst/>
                <a:latin typeface="Times New Roman" panose="02020603050405020304" pitchFamily="18" charset="0"/>
              </a:rPr>
              <a:t>We determined 3 main objectives.</a:t>
            </a:r>
          </a:p>
          <a:p>
            <a:r>
              <a:rPr lang="en-CA" sz="1800" b="0" i="0" u="none" strike="noStrike">
                <a:solidFill>
                  <a:srgbClr val="000000"/>
                </a:solidFill>
                <a:effectLst/>
                <a:latin typeface="Times New Roman" panose="02020603050405020304" pitchFamily="18" charset="0"/>
              </a:rPr>
              <a:t> Process, label, and clean the images of eardrums.</a:t>
            </a:r>
          </a:p>
          <a:p>
            <a:endParaRPr lang="en-CA" sz="1800" b="0" i="0" u="none" strike="noStrike">
              <a:solidFill>
                <a:srgbClr val="000000"/>
              </a:solidFill>
              <a:effectLst/>
              <a:latin typeface="Times New Roman" panose="02020603050405020304" pitchFamily="18" charset="0"/>
            </a:endParaRPr>
          </a:p>
          <a:p>
            <a:r>
              <a:rPr lang="en-CA" sz="1800" b="0" i="0" u="none" strike="noStrike">
                <a:solidFill>
                  <a:srgbClr val="000000"/>
                </a:solidFill>
                <a:effectLst/>
                <a:latin typeface="Times New Roman" panose="02020603050405020304" pitchFamily="18" charset="0"/>
              </a:rPr>
              <a:t>Develop an object detection model to locate landmarks of the ear, which can be used to centre and rotate the image.</a:t>
            </a:r>
          </a:p>
          <a:p>
            <a:endParaRPr lang="en-CA" sz="1800" b="1" i="0" u="none" strike="noStrike">
              <a:solidFill>
                <a:srgbClr val="000000"/>
              </a:solidFill>
              <a:effectLst/>
              <a:latin typeface="Times New Roman" panose="02020603050405020304" pitchFamily="18" charset="0"/>
            </a:endParaRPr>
          </a:p>
          <a:p>
            <a:r>
              <a:rPr lang="en-CA" sz="1800" b="0" i="0" u="none" strike="noStrike">
                <a:solidFill>
                  <a:srgbClr val="000000"/>
                </a:solidFill>
                <a:effectLst/>
                <a:latin typeface="Times New Roman" panose="02020603050405020304" pitchFamily="18" charset="0"/>
              </a:rPr>
              <a:t>Develop a binary ML classifier that can predict if a person has OM from an image of their ear</a:t>
            </a:r>
          </a:p>
          <a:p>
            <a:endParaRPr lang="en-CA"/>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2260109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Tian</a:t>
            </a:r>
          </a:p>
          <a:p>
            <a:pPr>
              <a:defRPr/>
            </a:pPr>
            <a:endParaRPr lang="en-US">
              <a:cs typeface="Calibri"/>
            </a:endParaRPr>
          </a:p>
          <a:p>
            <a:pPr>
              <a:defRPr/>
            </a:pPr>
            <a:r>
              <a:rPr lang="en-US">
                <a:cs typeface="Calibri"/>
              </a:rPr>
              <a:t>Remmie initially provided us with a dataset of 3008 images with 14 classes representing different ear conditions.</a:t>
            </a:r>
          </a:p>
          <a:p>
            <a:pPr>
              <a:defRPr/>
            </a:pPr>
            <a:endParaRPr lang="en-US"/>
          </a:p>
          <a:p>
            <a:pPr>
              <a:defRPr/>
            </a:pPr>
            <a:r>
              <a:rPr lang="en-CA"/>
              <a:t>Since our task is to classify OM, we binarized the dataset into two classes, OM and not OM. </a:t>
            </a:r>
            <a:r>
              <a:rPr lang="en-US"/>
              <a:t>This is our dataset B</a:t>
            </a:r>
            <a:r>
              <a:rPr lang="en-CA"/>
              <a:t>.</a:t>
            </a:r>
            <a:endParaRPr lang="en-CA">
              <a:cs typeface="Calibri"/>
            </a:endParaRPr>
          </a:p>
          <a:p>
            <a:pPr>
              <a:defRPr/>
            </a:pPr>
            <a:endParaRPr lang="en-CA">
              <a:cs typeface="Calibri"/>
            </a:endParaRPr>
          </a:p>
          <a:p>
            <a:pPr>
              <a:defRPr/>
            </a:pPr>
            <a:r>
              <a:rPr lang="en-CA">
                <a:cs typeface="Calibri"/>
              </a:rPr>
              <a:t>As you will see, we also created datasets C and D.</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a:p>
        </p:txBody>
      </p:sp>
    </p:spTree>
    <p:extLst>
      <p:ext uri="{BB962C8B-B14F-4D97-AF65-F5344CB8AC3E}">
        <p14:creationId xmlns:p14="http://schemas.microsoft.com/office/powerpoint/2010/main" val="348325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Tian</a:t>
            </a:r>
          </a:p>
          <a:p>
            <a:endParaRPr lang="en-US"/>
          </a:p>
          <a:p>
            <a:r>
              <a:rPr lang="en-US"/>
              <a:t>Though a discussion with Remmie's medical expert, we realized that dataset A &amp; B are too blurry to be useful.</a:t>
            </a:r>
            <a:endParaRPr lang="en-CA"/>
          </a:p>
          <a:p>
            <a:endParaRPr lang="en-CA"/>
          </a:p>
          <a:p>
            <a:r>
              <a:rPr lang="en-CA">
                <a:cs typeface="Calibri"/>
              </a:rPr>
              <a:t>Therefore, we filtered dataset B to construct a much smaller but higher quality dataset. </a:t>
            </a:r>
            <a:r>
              <a:rPr lang="en-CA"/>
              <a:t>This is our dataset C.</a:t>
            </a:r>
            <a:endParaRPr lang="en-CA">
              <a:cs typeface="Calibri"/>
            </a:endParaRPr>
          </a:p>
          <a:p>
            <a:endParaRPr lang="en-CA">
              <a:cs typeface="Calibri"/>
            </a:endParaRPr>
          </a:p>
          <a:p>
            <a:r>
              <a:rPr lang="en-CA">
                <a:cs typeface="Calibri"/>
              </a:rPr>
              <a:t>Meanwhile, we labelled dataset C of important features. This is our dataset D.</a:t>
            </a:r>
          </a:p>
        </p:txBody>
      </p:sp>
      <p:sp>
        <p:nvSpPr>
          <p:cNvPr id="4" name="Slide Number Placeholder 3"/>
          <p:cNvSpPr>
            <a:spLocks noGrp="1"/>
          </p:cNvSpPr>
          <p:nvPr>
            <p:ph type="sldNum" sz="quarter" idx="5"/>
          </p:nvPr>
        </p:nvSpPr>
        <p:spPr/>
        <p:txBody>
          <a:bodyPr/>
          <a:lstStyle/>
          <a:p>
            <a:fld id="{A89C7E07-3C67-C64C-8DA0-0404F6303970}" type="slidenum">
              <a:rPr lang="en-US" smtClean="0"/>
              <a:t>7</a:t>
            </a:fld>
            <a:endParaRPr lang="en-US"/>
          </a:p>
        </p:txBody>
      </p:sp>
    </p:spTree>
    <p:extLst>
      <p:ext uri="{BB962C8B-B14F-4D97-AF65-F5344CB8AC3E}">
        <p14:creationId xmlns:p14="http://schemas.microsoft.com/office/powerpoint/2010/main" val="2763041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Tian</a:t>
            </a:r>
          </a:p>
          <a:p>
            <a:endParaRPr lang="en-CA"/>
          </a:p>
          <a:p>
            <a:r>
              <a:rPr lang="en-CA">
                <a:cs typeface="Calibri"/>
              </a:rPr>
              <a:t>To label the data, </a:t>
            </a:r>
            <a:r>
              <a:rPr lang="en-CA"/>
              <a:t>we used an open source software, Label Studio</a:t>
            </a:r>
            <a:r>
              <a:rPr lang="en-CA">
                <a:cs typeface="Calibri"/>
              </a:rPr>
              <a:t>.</a:t>
            </a:r>
          </a:p>
          <a:p>
            <a:endParaRPr lang="en-CA">
              <a:cs typeface="Calibri"/>
            </a:endParaRPr>
          </a:p>
          <a:p>
            <a:r>
              <a:rPr lang="en-CA">
                <a:cs typeface="Calibri"/>
              </a:rPr>
              <a:t>Ideally, we should set up one Label Studio centrally on Remmie's server.</a:t>
            </a:r>
          </a:p>
          <a:p>
            <a:endParaRPr lang="en-CA">
              <a:cs typeface="Calibri"/>
            </a:endParaRPr>
          </a:p>
          <a:p>
            <a:r>
              <a:rPr lang="en-CA">
                <a:cs typeface="Calibri"/>
              </a:rPr>
              <a:t>But due to infrastructure and time constraints, we used a workaround, which is to run individual LS instances on our computers.</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1954459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Tian</a:t>
            </a:r>
          </a:p>
          <a:p>
            <a:endParaRPr lang="en-CA"/>
          </a:p>
          <a:p>
            <a:r>
              <a:rPr lang="en-CA"/>
              <a:t>To improve image quality, we employed several data augmentation methods, which are also used in past studies, including center crop, random rotate, random resize &amp; crop, and random horizontal flip.</a:t>
            </a:r>
            <a:endParaRPr lang="en-CA">
              <a:cs typeface="Calibri"/>
            </a:endParaRPr>
          </a:p>
          <a:p>
            <a:endParaRPr lang="en-CA"/>
          </a:p>
          <a:p>
            <a:r>
              <a:rPr lang="en-CA">
                <a:cs typeface="Calibri"/>
              </a:rPr>
              <a:t>We also applied </a:t>
            </a:r>
            <a:r>
              <a:rPr lang="en-CA"/>
              <a:t>contrast correction to the images.</a:t>
            </a:r>
            <a:endParaRPr lang="en-CA">
              <a:cs typeface="Calibri"/>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2933971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E31DFB3-42E8-9540-92FB-4AE3F4203FE5}"/>
              </a:ext>
              <a:ext uri="{C183D7F6-B498-43B3-948B-1728B52AA6E4}">
                <adec:decorative xmlns:adec="http://schemas.microsoft.com/office/drawing/2017/decorative" val="1"/>
              </a:ext>
            </a:extLst>
          </p:cNvPr>
          <p:cNvSpPr>
            <a:spLocks/>
          </p:cNvSpPr>
          <p:nvPr userDrawn="1"/>
        </p:nvSpPr>
        <p:spPr bwMode="auto">
          <a:xfrm>
            <a:off x="0" y="1"/>
            <a:ext cx="11158847" cy="5824846"/>
          </a:xfrm>
          <a:prstGeom prst="rect">
            <a:avLst/>
          </a:prstGeom>
          <a:solidFill>
            <a:schemeClr val="accent2"/>
          </a:solidFill>
          <a:ln>
            <a:noFill/>
          </a:ln>
        </p:spPr>
        <p:txBody>
          <a:bodyPr rot="0" vert="horz" wrap="square" lIns="91440" tIns="45720" rIns="91440" bIns="45720" anchor="t" anchorCtr="0" upright="1">
            <a:noAutofit/>
          </a:bodyPr>
          <a:lstStyle/>
          <a:p>
            <a:endParaRPr lang="en-US"/>
          </a:p>
        </p:txBody>
      </p:sp>
      <p:cxnSp>
        <p:nvCxnSpPr>
          <p:cNvPr id="6" name="Straight Connector 5">
            <a:extLst>
              <a:ext uri="{FF2B5EF4-FFF2-40B4-BE49-F238E27FC236}">
                <a16:creationId xmlns:a16="http://schemas.microsoft.com/office/drawing/2014/main" id="{F13C1B90-0A14-7B4B-B05B-357A6A88291E}"/>
              </a:ext>
            </a:extLst>
          </p:cNvPr>
          <p:cNvCxnSpPr>
            <a:cxnSpLocks/>
          </p:cNvCxnSpPr>
          <p:nvPr userDrawn="1"/>
        </p:nvCxnSpPr>
        <p:spPr>
          <a:xfrm>
            <a:off x="1036261" y="4159793"/>
            <a:ext cx="10122586" cy="0"/>
          </a:xfrm>
          <a:prstGeom prst="line">
            <a:avLst/>
          </a:prstGeom>
          <a:ln w="127000"/>
        </p:spPr>
        <p:style>
          <a:lnRef idx="1">
            <a:schemeClr val="dk1"/>
          </a:lnRef>
          <a:fillRef idx="0">
            <a:schemeClr val="dk1"/>
          </a:fillRef>
          <a:effectRef idx="0">
            <a:schemeClr val="dk1"/>
          </a:effectRef>
          <a:fontRef idx="minor">
            <a:schemeClr val="tx1"/>
          </a:fontRef>
        </p:style>
      </p:cxnSp>
      <p:sp>
        <p:nvSpPr>
          <p:cNvPr id="12" name="Content Placeholder 10">
            <a:extLst>
              <a:ext uri="{FF2B5EF4-FFF2-40B4-BE49-F238E27FC236}">
                <a16:creationId xmlns:a16="http://schemas.microsoft.com/office/drawing/2014/main" id="{90097E88-8912-8A4F-9D00-BDA132434FE4}"/>
              </a:ext>
            </a:extLst>
          </p:cNvPr>
          <p:cNvSpPr>
            <a:spLocks noGrp="1"/>
          </p:cNvSpPr>
          <p:nvPr>
            <p:ph sz="quarter" idx="11"/>
          </p:nvPr>
        </p:nvSpPr>
        <p:spPr>
          <a:xfrm>
            <a:off x="1033153" y="4728131"/>
            <a:ext cx="7806047" cy="281164"/>
          </a:xfrm>
          <a:prstGeom prst="rect">
            <a:avLst/>
          </a:prstGeom>
        </p:spPr>
        <p:txBody>
          <a:bodyPr lIns="0" tIns="0" rIns="0" bIns="0"/>
          <a:lstStyle>
            <a:lvl1pPr marL="0" indent="0">
              <a:buNone/>
              <a:defRPr sz="1600"/>
            </a:lvl1pPr>
          </a:lstStyle>
          <a:p>
            <a:pPr lvl="0"/>
            <a:r>
              <a:rPr lang="en-US"/>
              <a:t>Click to edit Master text styles</a:t>
            </a:r>
          </a:p>
        </p:txBody>
      </p:sp>
      <p:sp>
        <p:nvSpPr>
          <p:cNvPr id="4" name="Title 3">
            <a:extLst>
              <a:ext uri="{FF2B5EF4-FFF2-40B4-BE49-F238E27FC236}">
                <a16:creationId xmlns:a16="http://schemas.microsoft.com/office/drawing/2014/main" id="{E58E2CE6-6A25-40B9-BD31-82C750738938}"/>
              </a:ext>
            </a:extLst>
          </p:cNvPr>
          <p:cNvSpPr>
            <a:spLocks noGrp="1"/>
          </p:cNvSpPr>
          <p:nvPr>
            <p:ph type="title"/>
          </p:nvPr>
        </p:nvSpPr>
        <p:spPr>
          <a:xfrm>
            <a:off x="976313" y="1656344"/>
            <a:ext cx="7805737" cy="2113466"/>
          </a:xfrm>
          <a:prstGeom prst="rect">
            <a:avLst/>
          </a:prstGeom>
        </p:spPr>
        <p:txBody>
          <a:bodyPr anchor="b"/>
          <a:lstStyle>
            <a:lvl1pPr>
              <a:defRPr sz="6000"/>
            </a:lvl1pPr>
          </a:lstStyle>
          <a:p>
            <a:r>
              <a:rPr lang="en-US"/>
              <a:t>Click to edit Master title style</a:t>
            </a:r>
          </a:p>
        </p:txBody>
      </p:sp>
    </p:spTree>
    <p:extLst>
      <p:ext uri="{BB962C8B-B14F-4D97-AF65-F5344CB8AC3E}">
        <p14:creationId xmlns:p14="http://schemas.microsoft.com/office/powerpoint/2010/main" val="202710853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3" name="Content Placeholder 3">
            <a:extLst>
              <a:ext uri="{FF2B5EF4-FFF2-40B4-BE49-F238E27FC236}">
                <a16:creationId xmlns:a16="http://schemas.microsoft.com/office/drawing/2014/main" id="{91C010F4-E1E5-354F-9B4A-6253D3DC2F9C}"/>
              </a:ext>
            </a:extLst>
          </p:cNvPr>
          <p:cNvSpPr>
            <a:spLocks noGrp="1"/>
          </p:cNvSpPr>
          <p:nvPr>
            <p:ph sz="half" idx="2"/>
          </p:nvPr>
        </p:nvSpPr>
        <p:spPr>
          <a:xfrm>
            <a:off x="1036641"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C2F7C8C0-EB32-3C44-930E-DE05403C543A}"/>
              </a:ext>
            </a:extLst>
          </p:cNvPr>
          <p:cNvSpPr>
            <a:spLocks noGrp="1"/>
          </p:cNvSpPr>
          <p:nvPr>
            <p:ph sz="half" idx="11"/>
          </p:nvPr>
        </p:nvSpPr>
        <p:spPr>
          <a:xfrm>
            <a:off x="6285649" y="3044590"/>
            <a:ext cx="4868860"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4" name="Title 1">
            <a:extLst>
              <a:ext uri="{FF2B5EF4-FFF2-40B4-BE49-F238E27FC236}">
                <a16:creationId xmlns:a16="http://schemas.microsoft.com/office/drawing/2014/main" id="{E06473F2-000A-7C44-9048-A0C0D4B652B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5" name="Straight Connector 14">
            <a:extLst>
              <a:ext uri="{FF2B5EF4-FFF2-40B4-BE49-F238E27FC236}">
                <a16:creationId xmlns:a16="http://schemas.microsoft.com/office/drawing/2014/main" id="{B6A0597E-7AE3-F242-9DDF-F678A5E11458}"/>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3" name="Text Placeholder 4">
            <a:extLst>
              <a:ext uri="{FF2B5EF4-FFF2-40B4-BE49-F238E27FC236}">
                <a16:creationId xmlns:a16="http://schemas.microsoft.com/office/drawing/2014/main" id="{EAB7162A-656B-3447-976F-951853C325A3}"/>
              </a:ext>
            </a:extLst>
          </p:cNvPr>
          <p:cNvSpPr>
            <a:spLocks noGrp="1"/>
          </p:cNvSpPr>
          <p:nvPr>
            <p:ph type="body" sz="quarter" idx="17"/>
          </p:nvPr>
        </p:nvSpPr>
        <p:spPr>
          <a:xfrm>
            <a:off x="941616" y="2328554"/>
            <a:ext cx="4963884" cy="645284"/>
          </a:xfrm>
          <a:prstGeom prst="rect">
            <a:avLst/>
          </a:prstGeom>
        </p:spPr>
        <p:txBody>
          <a:bodyPr/>
          <a:lstStyle>
            <a:lvl1pPr>
              <a:buNone/>
              <a:defRPr sz="1800" b="1"/>
            </a:lvl1pPr>
          </a:lstStyle>
          <a:p>
            <a:pPr lvl="0"/>
            <a:r>
              <a:rPr lang="en-US"/>
              <a:t>Click to edit Master text styles</a:t>
            </a:r>
          </a:p>
        </p:txBody>
      </p:sp>
      <p:sp>
        <p:nvSpPr>
          <p:cNvPr id="24" name="Text Placeholder 4">
            <a:extLst>
              <a:ext uri="{FF2B5EF4-FFF2-40B4-BE49-F238E27FC236}">
                <a16:creationId xmlns:a16="http://schemas.microsoft.com/office/drawing/2014/main" id="{C8B98E47-9A5A-E54C-A093-86D516AAD0FB}"/>
              </a:ext>
            </a:extLst>
          </p:cNvPr>
          <p:cNvSpPr>
            <a:spLocks noGrp="1"/>
          </p:cNvSpPr>
          <p:nvPr>
            <p:ph type="body" sz="quarter" idx="18"/>
          </p:nvPr>
        </p:nvSpPr>
        <p:spPr>
          <a:xfrm>
            <a:off x="6258199" y="2328554"/>
            <a:ext cx="4868860" cy="645284"/>
          </a:xfrm>
          <a:prstGeom prst="rect">
            <a:avLst/>
          </a:prstGeom>
        </p:spPr>
        <p:txBody>
          <a:bodyPr/>
          <a:lstStyle>
            <a:lvl1pPr>
              <a:buNone/>
              <a:defRPr sz="1800" b="1"/>
            </a:lvl1pPr>
          </a:lstStyle>
          <a:p>
            <a:pPr lvl="0"/>
            <a:r>
              <a:rPr lang="en-US"/>
              <a:t>Click to edit Master text styles</a:t>
            </a:r>
          </a:p>
        </p:txBody>
      </p:sp>
      <p:sp>
        <p:nvSpPr>
          <p:cNvPr id="5" name="Date Placeholder 4">
            <a:extLst>
              <a:ext uri="{FF2B5EF4-FFF2-40B4-BE49-F238E27FC236}">
                <a16:creationId xmlns:a16="http://schemas.microsoft.com/office/drawing/2014/main" id="{18E274C5-9C2D-4A46-AEAE-9DBE1C417477}"/>
              </a:ext>
            </a:extLst>
          </p:cNvPr>
          <p:cNvSpPr>
            <a:spLocks noGrp="1"/>
          </p:cNvSpPr>
          <p:nvPr>
            <p:ph type="dt" sz="half" idx="19"/>
          </p:nvPr>
        </p:nvSpPr>
        <p:spPr/>
        <p:txBody>
          <a:bodyPr/>
          <a:lstStyle/>
          <a:p>
            <a:r>
              <a:rPr lang="en-US"/>
              <a:t>September 3, 20XX </a:t>
            </a:r>
          </a:p>
        </p:txBody>
      </p:sp>
      <p:sp>
        <p:nvSpPr>
          <p:cNvPr id="6" name="Footer Placeholder 5">
            <a:extLst>
              <a:ext uri="{FF2B5EF4-FFF2-40B4-BE49-F238E27FC236}">
                <a16:creationId xmlns:a16="http://schemas.microsoft.com/office/drawing/2014/main" id="{99419017-8DD9-4B28-B0F1-E82FFB8C1DFB}"/>
              </a:ext>
            </a:extLst>
          </p:cNvPr>
          <p:cNvSpPr>
            <a:spLocks noGrp="1"/>
          </p:cNvSpPr>
          <p:nvPr>
            <p:ph type="ftr" sz="quarter" idx="20"/>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BA0BFF08-A844-4449-9EC2-5B6B6C2D62AF}"/>
              </a:ext>
            </a:extLst>
          </p:cNvPr>
          <p:cNvSpPr>
            <a:spLocks noGrp="1"/>
          </p:cNvSpPr>
          <p:nvPr>
            <p:ph type="sldNum" sz="quarter" idx="21"/>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73675417"/>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2476683E-62F2-7746-A136-3A729C70D88C}"/>
              </a:ext>
            </a:extLst>
          </p:cNvPr>
          <p:cNvSpPr>
            <a:spLocks noGrp="1"/>
          </p:cNvSpPr>
          <p:nvPr>
            <p:ph sz="half" idx="2"/>
          </p:nvPr>
        </p:nvSpPr>
        <p:spPr>
          <a:xfrm>
            <a:off x="1036641" y="3052691"/>
            <a:ext cx="307815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7" name="Content Placeholder 3">
            <a:extLst>
              <a:ext uri="{FF2B5EF4-FFF2-40B4-BE49-F238E27FC236}">
                <a16:creationId xmlns:a16="http://schemas.microsoft.com/office/drawing/2014/main" id="{5EF5BDE3-656A-414E-BE18-702CA738A9D2}"/>
              </a:ext>
            </a:extLst>
          </p:cNvPr>
          <p:cNvSpPr>
            <a:spLocks noGrp="1"/>
          </p:cNvSpPr>
          <p:nvPr>
            <p:ph sz="half" idx="11"/>
          </p:nvPr>
        </p:nvSpPr>
        <p:spPr>
          <a:xfrm>
            <a:off x="8039099"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19" name="Content Placeholder 3">
            <a:extLst>
              <a:ext uri="{FF2B5EF4-FFF2-40B4-BE49-F238E27FC236}">
                <a16:creationId xmlns:a16="http://schemas.microsoft.com/office/drawing/2014/main" id="{0EAADDF0-090D-2C4F-BE2D-160C2C550298}"/>
              </a:ext>
            </a:extLst>
          </p:cNvPr>
          <p:cNvSpPr>
            <a:spLocks noGrp="1"/>
          </p:cNvSpPr>
          <p:nvPr>
            <p:ph sz="half" idx="13"/>
          </p:nvPr>
        </p:nvSpPr>
        <p:spPr>
          <a:xfrm>
            <a:off x="4539760" y="3044590"/>
            <a:ext cx="3115409" cy="1942138"/>
          </a:xfrm>
          <a:prstGeom prst="rect">
            <a:avLst/>
          </a:prstGeom>
        </p:spPr>
        <p:txBody>
          <a:bodyPr lIns="0" tIns="0" rIns="0" bIns="0" anchor="t" anchorCtr="0"/>
          <a:lstStyle>
            <a:lvl1pPr marL="285750" indent="-285750">
              <a:buFont typeface="Wingdings" pitchFamily="2" charset="2"/>
              <a:buChar char="§"/>
              <a:defRPr sz="1800"/>
            </a:lvl1pPr>
            <a:lvl2pPr>
              <a:defRPr sz="1600"/>
            </a:lvl2pPr>
            <a:lvl3pPr>
              <a:defRPr sz="1600"/>
            </a:lvl3pPr>
            <a:lvl4pPr>
              <a:defRPr sz="1600"/>
            </a:lvl4pPr>
            <a:lvl5pPr>
              <a:defRPr sz="1600"/>
            </a:lvl5pPr>
          </a:lstStyle>
          <a:p>
            <a:pPr lvl="0"/>
            <a:r>
              <a:rPr lang="en-US"/>
              <a:t>Click to edit Master text styles</a:t>
            </a:r>
          </a:p>
        </p:txBody>
      </p:sp>
      <p:sp>
        <p:nvSpPr>
          <p:cNvPr id="20" name="Title 1">
            <a:extLst>
              <a:ext uri="{FF2B5EF4-FFF2-40B4-BE49-F238E27FC236}">
                <a16:creationId xmlns:a16="http://schemas.microsoft.com/office/drawing/2014/main" id="{3E0EAFBC-DE77-7648-95EC-91DDA529FAD9}"/>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21" name="Straight Connector 20">
            <a:extLst>
              <a:ext uri="{FF2B5EF4-FFF2-40B4-BE49-F238E27FC236}">
                <a16:creationId xmlns:a16="http://schemas.microsoft.com/office/drawing/2014/main" id="{E2A16A97-402E-8040-9B48-1B6ED23ABC4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26" name="Text Placeholder 4">
            <a:extLst>
              <a:ext uri="{FF2B5EF4-FFF2-40B4-BE49-F238E27FC236}">
                <a16:creationId xmlns:a16="http://schemas.microsoft.com/office/drawing/2014/main" id="{B4BD319C-69C3-3D46-977C-F80FD35E3C6C}"/>
              </a:ext>
            </a:extLst>
          </p:cNvPr>
          <p:cNvSpPr>
            <a:spLocks noGrp="1"/>
          </p:cNvSpPr>
          <p:nvPr>
            <p:ph type="body" sz="quarter" idx="17"/>
          </p:nvPr>
        </p:nvSpPr>
        <p:spPr>
          <a:xfrm>
            <a:off x="941616" y="2328554"/>
            <a:ext cx="3173184" cy="645284"/>
          </a:xfrm>
          <a:prstGeom prst="rect">
            <a:avLst/>
          </a:prstGeom>
        </p:spPr>
        <p:txBody>
          <a:bodyPr/>
          <a:lstStyle>
            <a:lvl1pPr>
              <a:buNone/>
              <a:defRPr sz="1800" b="1">
                <a:latin typeface="+mj-lt"/>
              </a:defRPr>
            </a:lvl1pPr>
          </a:lstStyle>
          <a:p>
            <a:pPr lvl="0"/>
            <a:r>
              <a:rPr lang="en-US"/>
              <a:t>Click to edit Master text styles</a:t>
            </a:r>
          </a:p>
        </p:txBody>
      </p:sp>
      <p:sp>
        <p:nvSpPr>
          <p:cNvPr id="27" name="Text Placeholder 4">
            <a:extLst>
              <a:ext uri="{FF2B5EF4-FFF2-40B4-BE49-F238E27FC236}">
                <a16:creationId xmlns:a16="http://schemas.microsoft.com/office/drawing/2014/main" id="{4F6FB95E-AD0D-3843-8241-AB907F5915CC}"/>
              </a:ext>
            </a:extLst>
          </p:cNvPr>
          <p:cNvSpPr>
            <a:spLocks noGrp="1"/>
          </p:cNvSpPr>
          <p:nvPr>
            <p:ph type="body" sz="quarter" idx="18"/>
          </p:nvPr>
        </p:nvSpPr>
        <p:spPr>
          <a:xfrm>
            <a:off x="4466252"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28" name="Text Placeholder 4">
            <a:extLst>
              <a:ext uri="{FF2B5EF4-FFF2-40B4-BE49-F238E27FC236}">
                <a16:creationId xmlns:a16="http://schemas.microsoft.com/office/drawing/2014/main" id="{CC85BB87-C622-304F-9F58-8716188AA54B}"/>
              </a:ext>
            </a:extLst>
          </p:cNvPr>
          <p:cNvSpPr>
            <a:spLocks noGrp="1"/>
          </p:cNvSpPr>
          <p:nvPr>
            <p:ph type="body" sz="quarter" idx="19"/>
          </p:nvPr>
        </p:nvSpPr>
        <p:spPr>
          <a:xfrm>
            <a:off x="7933114" y="2328554"/>
            <a:ext cx="3115409" cy="645284"/>
          </a:xfrm>
          <a:prstGeom prst="rect">
            <a:avLst/>
          </a:prstGeom>
        </p:spPr>
        <p:txBody>
          <a:bodyPr/>
          <a:lstStyle>
            <a:lvl1pPr>
              <a:buNone/>
              <a:defRPr sz="1800" b="1">
                <a:latin typeface="+mj-lt"/>
              </a:defRPr>
            </a:lvl1pPr>
          </a:lstStyle>
          <a:p>
            <a:pPr lvl="0"/>
            <a:r>
              <a:rPr lang="en-US"/>
              <a:t>Click to edit Master text styles</a:t>
            </a:r>
          </a:p>
        </p:txBody>
      </p:sp>
      <p:sp>
        <p:nvSpPr>
          <p:cNvPr id="5" name="Date Placeholder 4">
            <a:extLst>
              <a:ext uri="{FF2B5EF4-FFF2-40B4-BE49-F238E27FC236}">
                <a16:creationId xmlns:a16="http://schemas.microsoft.com/office/drawing/2014/main" id="{B9C6B0B5-56D6-429D-BC3A-5E501EDADA88}"/>
              </a:ext>
            </a:extLst>
          </p:cNvPr>
          <p:cNvSpPr>
            <a:spLocks noGrp="1"/>
          </p:cNvSpPr>
          <p:nvPr>
            <p:ph type="dt" sz="half" idx="20"/>
          </p:nvPr>
        </p:nvSpPr>
        <p:spPr/>
        <p:txBody>
          <a:bodyPr/>
          <a:lstStyle/>
          <a:p>
            <a:r>
              <a:rPr lang="en-US"/>
              <a:t>September 3, 20XX </a:t>
            </a:r>
          </a:p>
        </p:txBody>
      </p:sp>
      <p:sp>
        <p:nvSpPr>
          <p:cNvPr id="6" name="Footer Placeholder 5">
            <a:extLst>
              <a:ext uri="{FF2B5EF4-FFF2-40B4-BE49-F238E27FC236}">
                <a16:creationId xmlns:a16="http://schemas.microsoft.com/office/drawing/2014/main" id="{7A88DFE9-DB89-4EB9-9FB1-D484EC0C1B58}"/>
              </a:ext>
            </a:extLst>
          </p:cNvPr>
          <p:cNvSpPr>
            <a:spLocks noGrp="1"/>
          </p:cNvSpPr>
          <p:nvPr>
            <p:ph type="ftr" sz="quarter" idx="21"/>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450C09F4-4087-4A1E-B8B8-85A748DC9014}"/>
              </a:ext>
            </a:extLst>
          </p:cNvPr>
          <p:cNvSpPr>
            <a:spLocks noGrp="1"/>
          </p:cNvSpPr>
          <p:nvPr>
            <p:ph type="sldNum" sz="quarter" idx="22"/>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403898064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80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D6FA74B-53F8-584F-85D3-47FB14D40E73}"/>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5" name="Straight Connector 14">
            <a:extLst>
              <a:ext uri="{FF2B5EF4-FFF2-40B4-BE49-F238E27FC236}">
                <a16:creationId xmlns:a16="http://schemas.microsoft.com/office/drawing/2014/main" id="{DC152369-C198-1E48-8F65-F6AC0534DFF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BC8921E4-02B0-3748-9844-933F710058FA}"/>
              </a:ext>
            </a:extLst>
          </p:cNvPr>
          <p:cNvSpPr>
            <a:spLocks noGrp="1"/>
          </p:cNvSpPr>
          <p:nvPr>
            <p:ph type="body" sz="quarter" idx="10"/>
          </p:nvPr>
        </p:nvSpPr>
        <p:spPr>
          <a:xfrm>
            <a:off x="1028700" y="2321923"/>
            <a:ext cx="4876800" cy="3825952"/>
          </a:xfrm>
          <a:prstGeom prst="rect">
            <a:avLst/>
          </a:prstGeom>
        </p:spPr>
        <p:txBody>
          <a:bodyPr/>
          <a:lstStyle>
            <a:lvl1pPr>
              <a:buNone/>
              <a:defRPr sz="1800"/>
            </a:lvl1pPr>
          </a:lstStyle>
          <a:p>
            <a:pPr lvl="0"/>
            <a:r>
              <a:rPr lang="en-US"/>
              <a:t>Click to edit Master text styles</a:t>
            </a:r>
          </a:p>
        </p:txBody>
      </p:sp>
      <p:sp>
        <p:nvSpPr>
          <p:cNvPr id="16" name="Text Placeholder 2">
            <a:extLst>
              <a:ext uri="{FF2B5EF4-FFF2-40B4-BE49-F238E27FC236}">
                <a16:creationId xmlns:a16="http://schemas.microsoft.com/office/drawing/2014/main" id="{43048678-0BD6-C448-8690-BD61FC60950D}"/>
              </a:ext>
            </a:extLst>
          </p:cNvPr>
          <p:cNvSpPr>
            <a:spLocks noGrp="1"/>
          </p:cNvSpPr>
          <p:nvPr>
            <p:ph type="body" sz="quarter" idx="11"/>
          </p:nvPr>
        </p:nvSpPr>
        <p:spPr>
          <a:xfrm>
            <a:off x="6248400" y="2286000"/>
            <a:ext cx="4876800" cy="2746375"/>
          </a:xfrm>
          <a:prstGeom prst="rect">
            <a:avLst/>
          </a:prstGeom>
        </p:spPr>
        <p:txBody>
          <a:bodyPr/>
          <a:lstStyle>
            <a:lvl1pPr>
              <a:buNone/>
              <a:defRPr sz="1800"/>
            </a:lvl1pPr>
          </a:lstStyle>
          <a:p>
            <a:pPr lvl="0"/>
            <a:r>
              <a:rPr lang="en-US"/>
              <a:t>Click to edit Master text styles</a:t>
            </a:r>
          </a:p>
        </p:txBody>
      </p:sp>
      <p:sp>
        <p:nvSpPr>
          <p:cNvPr id="2" name="Date Placeholder 1">
            <a:extLst>
              <a:ext uri="{FF2B5EF4-FFF2-40B4-BE49-F238E27FC236}">
                <a16:creationId xmlns:a16="http://schemas.microsoft.com/office/drawing/2014/main" id="{AAC8134C-ADB9-4E1C-97DD-12E5DE2C7753}"/>
              </a:ext>
            </a:extLst>
          </p:cNvPr>
          <p:cNvSpPr>
            <a:spLocks noGrp="1"/>
          </p:cNvSpPr>
          <p:nvPr>
            <p:ph type="dt" sz="half" idx="12"/>
          </p:nvPr>
        </p:nvSpPr>
        <p:spPr/>
        <p:txBody>
          <a:bodyPr/>
          <a:lstStyle/>
          <a:p>
            <a:r>
              <a:rPr lang="en-US"/>
              <a:t>September 3, 20XX </a:t>
            </a:r>
          </a:p>
        </p:txBody>
      </p:sp>
      <p:sp>
        <p:nvSpPr>
          <p:cNvPr id="4" name="Footer Placeholder 3">
            <a:extLst>
              <a:ext uri="{FF2B5EF4-FFF2-40B4-BE49-F238E27FC236}">
                <a16:creationId xmlns:a16="http://schemas.microsoft.com/office/drawing/2014/main" id="{67A0C24D-14BB-46C9-A4C2-DB15E4FB9B2B}"/>
              </a:ext>
            </a:extLst>
          </p:cNvPr>
          <p:cNvSpPr>
            <a:spLocks noGrp="1"/>
          </p:cNvSpPr>
          <p:nvPr>
            <p:ph type="ftr" sz="quarter" idx="13"/>
          </p:nvPr>
        </p:nvSpPr>
        <p:spPr/>
        <p:txBody>
          <a:bodyPr/>
          <a:lstStyle/>
          <a:p>
            <a:r>
              <a:rPr lang="en-US">
                <a:solidFill>
                  <a:schemeClr val="bg1"/>
                </a:solidFill>
              </a:rPr>
              <a:t>Annual Review</a:t>
            </a:r>
          </a:p>
        </p:txBody>
      </p:sp>
      <p:sp>
        <p:nvSpPr>
          <p:cNvPr id="5" name="Slide Number Placeholder 4">
            <a:extLst>
              <a:ext uri="{FF2B5EF4-FFF2-40B4-BE49-F238E27FC236}">
                <a16:creationId xmlns:a16="http://schemas.microsoft.com/office/drawing/2014/main" id="{B033D085-5F13-41E2-9C46-08E3E2846CC8}"/>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333889743"/>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6257107" y="999068"/>
            <a:ext cx="4876800" cy="645284"/>
          </a:xfrm>
          <a:prstGeom prst="rect">
            <a:avLst/>
          </a:prstGeom>
        </p:spPr>
        <p:txBody>
          <a:bodyPr lIns="0" tIns="0" rIns="0" bIns="0" anchor="b"/>
          <a:lstStyle/>
          <a:p>
            <a:r>
              <a:rPr lang="en-US"/>
              <a:t>Click to edit Master title style</a:t>
            </a:r>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6257107" y="2286003"/>
            <a:ext cx="4876800" cy="2332729"/>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6261560"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0" y="990600"/>
            <a:ext cx="4837176" cy="4837176"/>
          </a:xfrm>
          <a:prstGeom prst="rect">
            <a:avLst/>
          </a:prstGeom>
        </p:spPr>
        <p:txBody>
          <a:bodyPr/>
          <a:lstStyle/>
          <a:p>
            <a:r>
              <a:rPr lang="en-US"/>
              <a:t>Click icon to add picture</a:t>
            </a:r>
          </a:p>
        </p:txBody>
      </p:sp>
      <p:sp>
        <p:nvSpPr>
          <p:cNvPr id="9" name="Content Placeholder 13">
            <a:extLst>
              <a:ext uri="{FF2B5EF4-FFF2-40B4-BE49-F238E27FC236}">
                <a16:creationId xmlns:a16="http://schemas.microsoft.com/office/drawing/2014/main" id="{8B57D363-927D-CE43-AD8A-2F5E6CC59E9F}"/>
              </a:ext>
            </a:extLst>
          </p:cNvPr>
          <p:cNvSpPr>
            <a:spLocks noGrp="1"/>
          </p:cNvSpPr>
          <p:nvPr>
            <p:ph sz="quarter" idx="12"/>
          </p:nvPr>
        </p:nvSpPr>
        <p:spPr>
          <a:xfrm>
            <a:off x="6257107" y="4659581"/>
            <a:ext cx="4876800" cy="543031"/>
          </a:xfrm>
          <a:prstGeom prst="rect">
            <a:avLst/>
          </a:prstGeom>
        </p:spPr>
        <p:txBody>
          <a:bodyPr lIns="0" tIns="0" rIns="0" bIns="0" anchor="t"/>
          <a:lstStyle>
            <a:lvl1pPr marL="0" indent="0">
              <a:buFontTx/>
              <a:buNone/>
              <a:defRPr sz="1600"/>
            </a:lvl1pPr>
            <a:lvl2pPr marL="457200" indent="0">
              <a:buFontTx/>
              <a:buNone/>
              <a:defRPr sz="1200"/>
            </a:lvl2pPr>
            <a:lvl3pPr marL="914400" indent="0">
              <a:buFontTx/>
              <a:buNone/>
              <a:defRPr sz="1200"/>
            </a:lvl3pPr>
            <a:lvl4pPr marL="1371600" indent="0">
              <a:buFontTx/>
              <a:buNone/>
              <a:defRPr sz="1200"/>
            </a:lvl4pPr>
            <a:lvl5pPr marL="1828800" indent="0">
              <a:buFontTx/>
              <a:buNone/>
              <a:defRPr sz="1200"/>
            </a:lvl5pPr>
          </a:lstStyle>
          <a:p>
            <a:pPr lvl="0"/>
            <a:r>
              <a:rPr lang="en-US"/>
              <a:t>Click to edit Master text styles</a:t>
            </a:r>
          </a:p>
        </p:txBody>
      </p:sp>
      <p:sp>
        <p:nvSpPr>
          <p:cNvPr id="6" name="Date Placeholder 5">
            <a:extLst>
              <a:ext uri="{FF2B5EF4-FFF2-40B4-BE49-F238E27FC236}">
                <a16:creationId xmlns:a16="http://schemas.microsoft.com/office/drawing/2014/main" id="{DB2FDBC3-20E9-45B6-850D-2F34EA22D1B8}"/>
              </a:ext>
            </a:extLst>
          </p:cNvPr>
          <p:cNvSpPr>
            <a:spLocks noGrp="1"/>
          </p:cNvSpPr>
          <p:nvPr>
            <p:ph type="dt" sz="half" idx="13"/>
          </p:nvPr>
        </p:nvSpPr>
        <p:spPr/>
        <p:txBody>
          <a:bodyPr/>
          <a:lstStyle/>
          <a:p>
            <a:r>
              <a:rPr lang="en-US"/>
              <a:t>September 3, 20XX </a:t>
            </a:r>
          </a:p>
        </p:txBody>
      </p:sp>
      <p:sp>
        <p:nvSpPr>
          <p:cNvPr id="7" name="Footer Placeholder 6">
            <a:extLst>
              <a:ext uri="{FF2B5EF4-FFF2-40B4-BE49-F238E27FC236}">
                <a16:creationId xmlns:a16="http://schemas.microsoft.com/office/drawing/2014/main" id="{BC17A152-7FD0-42FA-9937-8667D4B75152}"/>
              </a:ext>
            </a:extLst>
          </p:cNvPr>
          <p:cNvSpPr>
            <a:spLocks noGrp="1"/>
          </p:cNvSpPr>
          <p:nvPr>
            <p:ph type="ftr" sz="quarter" idx="14"/>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B687AABD-BCAB-4325-8510-954CAAD92A9D}"/>
              </a:ext>
            </a:extLst>
          </p:cNvPr>
          <p:cNvSpPr>
            <a:spLocks noGrp="1"/>
          </p:cNvSpPr>
          <p:nvPr>
            <p:ph type="sldNum" sz="quarter" idx="15"/>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18541589"/>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7687ADE-BAA9-634F-96B8-ACF4EE9BDFC7}"/>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286000"/>
            <a:ext cx="7810499" cy="2904530"/>
          </a:xfrm>
          <a:prstGeom prst="rect">
            <a:avLst/>
          </a:prstGeom>
        </p:spPr>
        <p:txBody>
          <a:bodyPr lIns="0" tIns="0" rIns="0" bIns="0"/>
          <a:lstStyle>
            <a:lvl1pPr marL="0" indent="0">
              <a:lnSpc>
                <a:spcPct val="100000"/>
              </a:lnSpc>
              <a:buNone/>
              <a:defRPr sz="28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cxnSp>
        <p:nvCxnSpPr>
          <p:cNvPr id="11" name="Straight Connector 10">
            <a:extLst>
              <a:ext uri="{FF2B5EF4-FFF2-40B4-BE49-F238E27FC236}">
                <a16:creationId xmlns:a16="http://schemas.microsoft.com/office/drawing/2014/main" id="{BBEC4E73-6A9F-2F46-89D1-559CE56C12BE}"/>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17" name="Title 1">
            <a:extLst>
              <a:ext uri="{FF2B5EF4-FFF2-40B4-BE49-F238E27FC236}">
                <a16:creationId xmlns:a16="http://schemas.microsoft.com/office/drawing/2014/main" id="{88BFD865-74BB-5B40-8DA8-7D7B921A75F5}"/>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
        <p:nvSpPr>
          <p:cNvPr id="9" name="Date Placeholder 8">
            <a:extLst>
              <a:ext uri="{FF2B5EF4-FFF2-40B4-BE49-F238E27FC236}">
                <a16:creationId xmlns:a16="http://schemas.microsoft.com/office/drawing/2014/main" id="{5A4B708A-874B-4F75-A235-6908EB43FA85}"/>
              </a:ext>
            </a:extLst>
          </p:cNvPr>
          <p:cNvSpPr>
            <a:spLocks noGrp="1"/>
          </p:cNvSpPr>
          <p:nvPr>
            <p:ph type="dt" sz="half" idx="11"/>
          </p:nvPr>
        </p:nvSpPr>
        <p:spPr/>
        <p:txBody>
          <a:bodyPr/>
          <a:lstStyle/>
          <a:p>
            <a:r>
              <a:rPr lang="en-US"/>
              <a:t>September 3, 20XX </a:t>
            </a:r>
          </a:p>
        </p:txBody>
      </p:sp>
      <p:sp>
        <p:nvSpPr>
          <p:cNvPr id="13" name="Footer Placeholder 12">
            <a:extLst>
              <a:ext uri="{FF2B5EF4-FFF2-40B4-BE49-F238E27FC236}">
                <a16:creationId xmlns:a16="http://schemas.microsoft.com/office/drawing/2014/main" id="{71D589B3-67A1-4B39-9EEF-2FB7AB10ECED}"/>
              </a:ext>
            </a:extLst>
          </p:cNvPr>
          <p:cNvSpPr>
            <a:spLocks noGrp="1"/>
          </p:cNvSpPr>
          <p:nvPr>
            <p:ph type="ftr" sz="quarter" idx="12"/>
          </p:nvPr>
        </p:nvSpPr>
        <p:spPr/>
        <p:txBody>
          <a:bodyPr/>
          <a:lstStyle/>
          <a:p>
            <a:r>
              <a:rPr lang="en-US">
                <a:solidFill>
                  <a:schemeClr val="bg1"/>
                </a:solidFill>
              </a:rPr>
              <a:t>Annual Review</a:t>
            </a:r>
          </a:p>
        </p:txBody>
      </p:sp>
      <p:sp>
        <p:nvSpPr>
          <p:cNvPr id="14" name="Slide Number Placeholder 13">
            <a:extLst>
              <a:ext uri="{FF2B5EF4-FFF2-40B4-BE49-F238E27FC236}">
                <a16:creationId xmlns:a16="http://schemas.microsoft.com/office/drawing/2014/main" id="{F5D91E6B-55B5-4092-AD3B-F7E1FD004599}"/>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711631227"/>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35C0DBA-B958-984A-8540-551D3604D6D8}"/>
              </a:ext>
            </a:extLst>
          </p:cNvPr>
          <p:cNvSpPr>
            <a:spLocks noGrp="1"/>
          </p:cNvSpPr>
          <p:nvPr>
            <p:ph type="title"/>
          </p:nvPr>
        </p:nvSpPr>
        <p:spPr>
          <a:xfrm>
            <a:off x="1028700" y="999068"/>
            <a:ext cx="4876800" cy="645284"/>
          </a:xfrm>
          <a:prstGeom prst="rect">
            <a:avLst/>
          </a:prstGeom>
        </p:spPr>
        <p:txBody>
          <a:bodyPr lIns="0" tIns="0" rIns="0" bIns="0" anchor="b"/>
          <a:lstStyle/>
          <a:p>
            <a:r>
              <a:rPr lang="en-US"/>
              <a:t>Click to edit Master title style</a:t>
            </a:r>
          </a:p>
        </p:txBody>
      </p:sp>
      <p:sp>
        <p:nvSpPr>
          <p:cNvPr id="25" name="Content Placeholder 2">
            <a:extLst>
              <a:ext uri="{FF2B5EF4-FFF2-40B4-BE49-F238E27FC236}">
                <a16:creationId xmlns:a16="http://schemas.microsoft.com/office/drawing/2014/main" id="{0C9ECF50-A899-D84A-8DA7-545D7B1945C4}"/>
              </a:ext>
            </a:extLst>
          </p:cNvPr>
          <p:cNvSpPr>
            <a:spLocks noGrp="1"/>
          </p:cNvSpPr>
          <p:nvPr>
            <p:ph sz="half" idx="1"/>
          </p:nvPr>
        </p:nvSpPr>
        <p:spPr>
          <a:xfrm>
            <a:off x="1028700" y="2286003"/>
            <a:ext cx="4876800" cy="3568696"/>
          </a:xfrm>
          <a:prstGeom prst="rect">
            <a:avLst/>
          </a:prstGeom>
        </p:spPr>
        <p:txBody>
          <a:bodyPr lIns="0" tIns="0" rIns="0" bIns="0"/>
          <a:lstStyle>
            <a:lvl1pPr marL="0" indent="0">
              <a:lnSpc>
                <a:spcPct val="100000"/>
              </a:lnSpc>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Master text styles</a:t>
            </a:r>
          </a:p>
        </p:txBody>
      </p:sp>
      <p:cxnSp>
        <p:nvCxnSpPr>
          <p:cNvPr id="11" name="Straight Connector 10">
            <a:extLst>
              <a:ext uri="{FF2B5EF4-FFF2-40B4-BE49-F238E27FC236}">
                <a16:creationId xmlns:a16="http://schemas.microsoft.com/office/drawing/2014/main" id="{0C23E260-2F88-C54F-893E-80966D14934A}"/>
              </a:ext>
            </a:extLst>
          </p:cNvPr>
          <p:cNvCxnSpPr>
            <a:cxnSpLocks/>
          </p:cNvCxnSpPr>
          <p:nvPr userDrawn="1"/>
        </p:nvCxnSpPr>
        <p:spPr>
          <a:xfrm>
            <a:off x="1033153" y="1869925"/>
            <a:ext cx="4872347" cy="0"/>
          </a:xfrm>
          <a:prstGeom prst="line">
            <a:avLst/>
          </a:prstGeom>
          <a:ln w="76200"/>
        </p:spPr>
        <p:style>
          <a:lnRef idx="1">
            <a:schemeClr val="dk1"/>
          </a:lnRef>
          <a:fillRef idx="0">
            <a:schemeClr val="dk1"/>
          </a:fillRef>
          <a:effectRef idx="0">
            <a:schemeClr val="dk1"/>
          </a:effectRef>
          <a:fontRef idx="minor">
            <a:schemeClr val="tx1"/>
          </a:fontRef>
        </p:style>
      </p:cxnSp>
      <p:sp>
        <p:nvSpPr>
          <p:cNvPr id="4" name="Picture Placeholder 3">
            <a:extLst>
              <a:ext uri="{FF2B5EF4-FFF2-40B4-BE49-F238E27FC236}">
                <a16:creationId xmlns:a16="http://schemas.microsoft.com/office/drawing/2014/main" id="{141785DC-164D-344A-8D61-85C59CABECCD}"/>
              </a:ext>
            </a:extLst>
          </p:cNvPr>
          <p:cNvSpPr>
            <a:spLocks noGrp="1"/>
          </p:cNvSpPr>
          <p:nvPr>
            <p:ph type="pic" sz="quarter" idx="10"/>
          </p:nvPr>
        </p:nvSpPr>
        <p:spPr>
          <a:xfrm>
            <a:off x="7354824" y="990600"/>
            <a:ext cx="4837176" cy="4837176"/>
          </a:xfrm>
          <a:prstGeom prst="rect">
            <a:avLst/>
          </a:prstGeom>
        </p:spPr>
        <p:txBody>
          <a:bodyPr/>
          <a:lstStyle/>
          <a:p>
            <a:r>
              <a:rPr lang="en-US"/>
              <a:t>Click icon to add picture</a:t>
            </a:r>
          </a:p>
        </p:txBody>
      </p:sp>
      <p:sp>
        <p:nvSpPr>
          <p:cNvPr id="6" name="Date Placeholder 5">
            <a:extLst>
              <a:ext uri="{FF2B5EF4-FFF2-40B4-BE49-F238E27FC236}">
                <a16:creationId xmlns:a16="http://schemas.microsoft.com/office/drawing/2014/main" id="{AAE1D3B9-B2D1-4927-BE44-8408FBD84C06}"/>
              </a:ext>
            </a:extLst>
          </p:cNvPr>
          <p:cNvSpPr>
            <a:spLocks noGrp="1"/>
          </p:cNvSpPr>
          <p:nvPr>
            <p:ph type="dt" sz="half" idx="11"/>
          </p:nvPr>
        </p:nvSpPr>
        <p:spPr/>
        <p:txBody>
          <a:bodyPr/>
          <a:lstStyle/>
          <a:p>
            <a:r>
              <a:rPr lang="en-US"/>
              <a:t>September 3, 20XX </a:t>
            </a:r>
          </a:p>
        </p:txBody>
      </p:sp>
      <p:sp>
        <p:nvSpPr>
          <p:cNvPr id="7" name="Footer Placeholder 6">
            <a:extLst>
              <a:ext uri="{FF2B5EF4-FFF2-40B4-BE49-F238E27FC236}">
                <a16:creationId xmlns:a16="http://schemas.microsoft.com/office/drawing/2014/main" id="{67447116-BCE7-456E-88B8-96ADC76E5FC5}"/>
              </a:ext>
            </a:extLst>
          </p:cNvPr>
          <p:cNvSpPr>
            <a:spLocks noGrp="1"/>
          </p:cNvSpPr>
          <p:nvPr>
            <p:ph type="ftr" sz="quarter" idx="12"/>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D03B6347-A35F-4216-9988-7393E598E123}"/>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426016581"/>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FD808B2-C5CA-FE45-B556-461D856BF7A0}"/>
              </a:ext>
            </a:extLst>
          </p:cNvPr>
          <p:cNvSpPr>
            <a:spLocks noGrp="1"/>
          </p:cNvSpPr>
          <p:nvPr>
            <p:ph type="pic" sz="quarter" idx="10"/>
          </p:nvPr>
        </p:nvSpPr>
        <p:spPr>
          <a:xfrm>
            <a:off x="0" y="0"/>
            <a:ext cx="12192000" cy="6858000"/>
          </a:xfrm>
          <a:prstGeom prst="rect">
            <a:avLst/>
          </a:prstGeom>
        </p:spPr>
        <p:txBody>
          <a:bodyPr/>
          <a:lstStyle/>
          <a:p>
            <a:r>
              <a:rPr lang="en-US"/>
              <a:t>Click icon to add picture</a:t>
            </a:r>
          </a:p>
        </p:txBody>
      </p:sp>
      <p:cxnSp>
        <p:nvCxnSpPr>
          <p:cNvPr id="11" name="Straight Connector 10">
            <a:extLst>
              <a:ext uri="{FF2B5EF4-FFF2-40B4-BE49-F238E27FC236}">
                <a16:creationId xmlns:a16="http://schemas.microsoft.com/office/drawing/2014/main" id="{4425CA9F-967F-1545-8E32-09F4DB0F04F6}"/>
              </a:ext>
            </a:extLst>
          </p:cNvPr>
          <p:cNvCxnSpPr>
            <a:cxnSpLocks/>
          </p:cNvCxnSpPr>
          <p:nvPr userDrawn="1"/>
        </p:nvCxnSpPr>
        <p:spPr>
          <a:xfrm flipV="1">
            <a:off x="1044475" y="1862667"/>
            <a:ext cx="10103049" cy="8670"/>
          </a:xfrm>
          <a:prstGeom prst="line">
            <a:avLst/>
          </a:prstGeom>
          <a:ln w="76200"/>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9DD4EBD-237B-7245-A9C2-A37674E23EE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Tree>
    <p:extLst>
      <p:ext uri="{BB962C8B-B14F-4D97-AF65-F5344CB8AC3E}">
        <p14:creationId xmlns:p14="http://schemas.microsoft.com/office/powerpoint/2010/main" val="268157798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BA6D65B-10A2-D743-9FFA-D14B8696F310}"/>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sp>
        <p:nvSpPr>
          <p:cNvPr id="10" name="Chart Placeholder 3">
            <a:extLst>
              <a:ext uri="{FF2B5EF4-FFF2-40B4-BE49-F238E27FC236}">
                <a16:creationId xmlns:a16="http://schemas.microsoft.com/office/drawing/2014/main" id="{FCB9F5CF-0F1D-284B-B997-AC308FED47B9}"/>
              </a:ext>
            </a:extLst>
          </p:cNvPr>
          <p:cNvSpPr>
            <a:spLocks noGrp="1"/>
          </p:cNvSpPr>
          <p:nvPr>
            <p:ph type="chart" sz="quarter" idx="11"/>
          </p:nvPr>
        </p:nvSpPr>
        <p:spPr>
          <a:xfrm>
            <a:off x="951345" y="2286000"/>
            <a:ext cx="9145155" cy="3164926"/>
          </a:xfrm>
          <a:prstGeom prst="rect">
            <a:avLst/>
          </a:prstGeom>
        </p:spPr>
        <p:txBody>
          <a:bodyPr/>
          <a:lstStyle/>
          <a:p>
            <a:r>
              <a:rPr lang="en-US"/>
              <a:t>Click icon to add chart</a:t>
            </a:r>
          </a:p>
        </p:txBody>
      </p:sp>
      <p:sp>
        <p:nvSpPr>
          <p:cNvPr id="11" name="Title 1">
            <a:extLst>
              <a:ext uri="{FF2B5EF4-FFF2-40B4-BE49-F238E27FC236}">
                <a16:creationId xmlns:a16="http://schemas.microsoft.com/office/drawing/2014/main" id="{A5652B48-7CDD-5645-B29B-54727CA5FFDF}"/>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12" name="Straight Connector 11">
            <a:extLst>
              <a:ext uri="{FF2B5EF4-FFF2-40B4-BE49-F238E27FC236}">
                <a16:creationId xmlns:a16="http://schemas.microsoft.com/office/drawing/2014/main" id="{0C0F4C76-2690-7448-8D03-9692C2BB1016}"/>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Date Placeholder 4">
            <a:extLst>
              <a:ext uri="{FF2B5EF4-FFF2-40B4-BE49-F238E27FC236}">
                <a16:creationId xmlns:a16="http://schemas.microsoft.com/office/drawing/2014/main" id="{BA1C09B5-CD25-4B65-9120-D8EBD79ABC86}"/>
              </a:ext>
            </a:extLst>
          </p:cNvPr>
          <p:cNvSpPr>
            <a:spLocks noGrp="1"/>
          </p:cNvSpPr>
          <p:nvPr>
            <p:ph type="dt" sz="half" idx="12"/>
          </p:nvPr>
        </p:nvSpPr>
        <p:spPr/>
        <p:txBody>
          <a:bodyPr/>
          <a:lstStyle/>
          <a:p>
            <a:r>
              <a:rPr lang="en-US"/>
              <a:t>September 3, 20XX </a:t>
            </a:r>
          </a:p>
        </p:txBody>
      </p:sp>
      <p:sp>
        <p:nvSpPr>
          <p:cNvPr id="6" name="Footer Placeholder 5">
            <a:extLst>
              <a:ext uri="{FF2B5EF4-FFF2-40B4-BE49-F238E27FC236}">
                <a16:creationId xmlns:a16="http://schemas.microsoft.com/office/drawing/2014/main" id="{EC6281DE-BBF4-4AA1-B110-DC418232A013}"/>
              </a:ext>
            </a:extLst>
          </p:cNvPr>
          <p:cNvSpPr>
            <a:spLocks noGrp="1"/>
          </p:cNvSpPr>
          <p:nvPr>
            <p:ph type="ftr" sz="quarter" idx="13"/>
          </p:nvPr>
        </p:nvSpPr>
        <p:spPr/>
        <p:txBody>
          <a:bodyPr/>
          <a:lstStyle/>
          <a:p>
            <a:r>
              <a:rPr lang="en-US">
                <a:solidFill>
                  <a:schemeClr val="bg1"/>
                </a:solidFill>
              </a:rPr>
              <a:t>Annual Review</a:t>
            </a:r>
          </a:p>
        </p:txBody>
      </p:sp>
      <p:sp>
        <p:nvSpPr>
          <p:cNvPr id="7" name="Slide Number Placeholder 6">
            <a:extLst>
              <a:ext uri="{FF2B5EF4-FFF2-40B4-BE49-F238E27FC236}">
                <a16:creationId xmlns:a16="http://schemas.microsoft.com/office/drawing/2014/main" id="{7839333A-6926-414D-9C9D-B62395A38A86}"/>
              </a:ext>
            </a:extLst>
          </p:cNvPr>
          <p:cNvSpPr>
            <a:spLocks noGrp="1"/>
          </p:cNvSpPr>
          <p:nvPr>
            <p:ph type="sldNum" sz="quarter" idx="1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653965856"/>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855E5B9-5A63-2D46-8653-3FD1F538F58A}"/>
              </a:ext>
              <a:ext uri="{C183D7F6-B498-43B3-948B-1728B52AA6E4}">
                <adec:decorative xmlns:adec="http://schemas.microsoft.com/office/drawing/2017/decorative" val="1"/>
              </a:ext>
            </a:extLst>
          </p:cNvPr>
          <p:cNvSpPr>
            <a:spLocks/>
          </p:cNvSpPr>
          <p:nvPr userDrawn="1"/>
        </p:nvSpPr>
        <p:spPr bwMode="auto">
          <a:xfrm>
            <a:off x="0" y="4453"/>
            <a:ext cx="11158847" cy="5824847"/>
          </a:xfrm>
          <a:prstGeom prst="rect">
            <a:avLst/>
          </a:prstGeom>
          <a:solidFill>
            <a:schemeClr val="accent2"/>
          </a:solidFill>
          <a:ln>
            <a:noFill/>
          </a:ln>
        </p:spPr>
        <p:txBody>
          <a:bodyPr rot="0" vert="horz" wrap="square" lIns="91440" tIns="45720" rIns="91440" bIns="45720" anchor="t" anchorCtr="0" upright="1">
            <a:noAutofit/>
          </a:bodyPr>
          <a:lstStyle/>
          <a:p>
            <a:endParaRPr lang="en-US"/>
          </a:p>
        </p:txBody>
      </p:sp>
      <p:sp>
        <p:nvSpPr>
          <p:cNvPr id="3" name="Table Placeholder 2">
            <a:extLst>
              <a:ext uri="{FF2B5EF4-FFF2-40B4-BE49-F238E27FC236}">
                <a16:creationId xmlns:a16="http://schemas.microsoft.com/office/drawing/2014/main" id="{03FB492B-801F-1741-BD1B-89F9C6BFF0EC}"/>
              </a:ext>
            </a:extLst>
          </p:cNvPr>
          <p:cNvSpPr>
            <a:spLocks noGrp="1"/>
          </p:cNvSpPr>
          <p:nvPr>
            <p:ph type="tbl" sz="quarter" idx="10"/>
          </p:nvPr>
        </p:nvSpPr>
        <p:spPr>
          <a:xfrm>
            <a:off x="1028700" y="2423161"/>
            <a:ext cx="9067800" cy="2227404"/>
          </a:xfrm>
          <a:prstGeom prst="rect">
            <a:avLst/>
          </a:prstGeom>
        </p:spPr>
        <p:txBody>
          <a:bodyPr/>
          <a:lstStyle/>
          <a:p>
            <a:r>
              <a:rPr lang="en-US"/>
              <a:t>Click icon to add table</a:t>
            </a:r>
          </a:p>
        </p:txBody>
      </p:sp>
      <p:sp>
        <p:nvSpPr>
          <p:cNvPr id="13" name="Title 1">
            <a:extLst>
              <a:ext uri="{FF2B5EF4-FFF2-40B4-BE49-F238E27FC236}">
                <a16:creationId xmlns:a16="http://schemas.microsoft.com/office/drawing/2014/main" id="{774545B3-0290-D848-BDB5-811BC52BD457}"/>
              </a:ext>
            </a:extLst>
          </p:cNvPr>
          <p:cNvSpPr>
            <a:spLocks noGrp="1"/>
          </p:cNvSpPr>
          <p:nvPr>
            <p:ph type="title"/>
          </p:nvPr>
        </p:nvSpPr>
        <p:spPr>
          <a:xfrm>
            <a:off x="1028700" y="999068"/>
            <a:ext cx="10096500" cy="645284"/>
          </a:xfrm>
          <a:prstGeom prst="rect">
            <a:avLst/>
          </a:prstGeom>
        </p:spPr>
        <p:txBody>
          <a:bodyPr lIns="0" tIns="0" rIns="0" bIns="0" anchor="b"/>
          <a:lstStyle/>
          <a:p>
            <a:r>
              <a:rPr lang="en-US"/>
              <a:t>Click to edit Master title style</a:t>
            </a:r>
          </a:p>
        </p:txBody>
      </p:sp>
      <p:cxnSp>
        <p:nvCxnSpPr>
          <p:cNvPr id="14" name="Straight Connector 13">
            <a:extLst>
              <a:ext uri="{FF2B5EF4-FFF2-40B4-BE49-F238E27FC236}">
                <a16:creationId xmlns:a16="http://schemas.microsoft.com/office/drawing/2014/main" id="{03709460-09E4-854A-889B-491A934DE40F}"/>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6" name="Date Placeholder 5">
            <a:extLst>
              <a:ext uri="{FF2B5EF4-FFF2-40B4-BE49-F238E27FC236}">
                <a16:creationId xmlns:a16="http://schemas.microsoft.com/office/drawing/2014/main" id="{0F749A19-BE29-4599-ABBE-E7C61FF9EE3F}"/>
              </a:ext>
            </a:extLst>
          </p:cNvPr>
          <p:cNvSpPr>
            <a:spLocks noGrp="1"/>
          </p:cNvSpPr>
          <p:nvPr>
            <p:ph type="dt" sz="half" idx="11"/>
          </p:nvPr>
        </p:nvSpPr>
        <p:spPr/>
        <p:txBody>
          <a:bodyPr/>
          <a:lstStyle/>
          <a:p>
            <a:r>
              <a:rPr lang="en-US"/>
              <a:t>September 3, 20XX </a:t>
            </a:r>
          </a:p>
        </p:txBody>
      </p:sp>
      <p:sp>
        <p:nvSpPr>
          <p:cNvPr id="7" name="Footer Placeholder 6">
            <a:extLst>
              <a:ext uri="{FF2B5EF4-FFF2-40B4-BE49-F238E27FC236}">
                <a16:creationId xmlns:a16="http://schemas.microsoft.com/office/drawing/2014/main" id="{98F30C11-6611-47E2-9CF7-8EE77F4CD107}"/>
              </a:ext>
            </a:extLst>
          </p:cNvPr>
          <p:cNvSpPr>
            <a:spLocks noGrp="1"/>
          </p:cNvSpPr>
          <p:nvPr>
            <p:ph type="ftr" sz="quarter" idx="12"/>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5AF710E8-4CE9-4D79-8121-DD559D321EC4}"/>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341350338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6" pos="63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6A99595-F780-594B-8C36-E4E5AF5E1CD5}"/>
              </a:ext>
              <a:ext uri="{C183D7F6-B498-43B3-948B-1728B52AA6E4}">
                <adec:decorative xmlns:adec="http://schemas.microsoft.com/office/drawing/2017/decorative" val="1"/>
              </a:ext>
            </a:extLst>
          </p:cNvPr>
          <p:cNvSpPr>
            <a:spLocks/>
          </p:cNvSpPr>
          <p:nvPr userDrawn="1"/>
        </p:nvSpPr>
        <p:spPr bwMode="auto">
          <a:xfrm>
            <a:off x="0" y="-6836"/>
            <a:ext cx="11158847" cy="5824847"/>
          </a:xfrm>
          <a:prstGeom prst="rect">
            <a:avLst/>
          </a:prstGeom>
          <a:solidFill>
            <a:schemeClr val="accent1"/>
          </a:solidFill>
          <a:ln>
            <a:noFill/>
          </a:ln>
        </p:spPr>
        <p:txBody>
          <a:bodyPr rot="0" vert="horz" wrap="square" lIns="91440" tIns="45720" rIns="91440" bIns="45720" anchor="t" anchorCtr="0" upright="1">
            <a:noAutofit/>
          </a:bodyPr>
          <a:lstStyle/>
          <a:p>
            <a:endParaRPr lang="en-US"/>
          </a:p>
        </p:txBody>
      </p:sp>
      <p:cxnSp>
        <p:nvCxnSpPr>
          <p:cNvPr id="12" name="Straight Connector 11">
            <a:extLst>
              <a:ext uri="{FF2B5EF4-FFF2-40B4-BE49-F238E27FC236}">
                <a16:creationId xmlns:a16="http://schemas.microsoft.com/office/drawing/2014/main" id="{04AFB169-81B7-454B-BE19-407333C86F3B}"/>
              </a:ext>
            </a:extLst>
          </p:cNvPr>
          <p:cNvCxnSpPr>
            <a:cxnSpLocks/>
          </p:cNvCxnSpPr>
          <p:nvPr userDrawn="1"/>
        </p:nvCxnSpPr>
        <p:spPr>
          <a:xfrm>
            <a:off x="2184935" y="1874704"/>
            <a:ext cx="8973912" cy="0"/>
          </a:xfrm>
          <a:prstGeom prst="line">
            <a:avLst/>
          </a:prstGeom>
          <a:ln w="76200"/>
        </p:spPr>
        <p:style>
          <a:lnRef idx="1">
            <a:schemeClr val="dk1"/>
          </a:lnRef>
          <a:fillRef idx="0">
            <a:schemeClr val="dk1"/>
          </a:fillRef>
          <a:effectRef idx="0">
            <a:schemeClr val="dk1"/>
          </a:effectRef>
          <a:fontRef idx="minor">
            <a:schemeClr val="tx1"/>
          </a:fontRef>
        </p:style>
      </p:cxnSp>
      <p:sp>
        <p:nvSpPr>
          <p:cNvPr id="3" name="Text Placeholder 2">
            <a:extLst>
              <a:ext uri="{FF2B5EF4-FFF2-40B4-BE49-F238E27FC236}">
                <a16:creationId xmlns:a16="http://schemas.microsoft.com/office/drawing/2014/main" id="{8BFC26CF-26CC-354C-BB60-AD3E01D575ED}"/>
              </a:ext>
            </a:extLst>
          </p:cNvPr>
          <p:cNvSpPr>
            <a:spLocks noGrp="1"/>
          </p:cNvSpPr>
          <p:nvPr>
            <p:ph type="body" sz="quarter" idx="10"/>
          </p:nvPr>
        </p:nvSpPr>
        <p:spPr>
          <a:xfrm>
            <a:off x="1028700" y="2304344"/>
            <a:ext cx="7810500" cy="2989263"/>
          </a:xfrm>
          <a:prstGeom prst="rect">
            <a:avLst/>
          </a:prstGeom>
        </p:spPr>
        <p:txBody>
          <a:bodyPr lIns="0" tIns="0" rIns="0" bIns="0"/>
          <a:lstStyle>
            <a:lvl1pPr marL="0" indent="0">
              <a:lnSpc>
                <a:spcPct val="150000"/>
              </a:lnSpc>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 name="Title 1">
            <a:extLst>
              <a:ext uri="{FF2B5EF4-FFF2-40B4-BE49-F238E27FC236}">
                <a16:creationId xmlns:a16="http://schemas.microsoft.com/office/drawing/2014/main" id="{FBA06611-233D-45FA-A146-AB9D4F4A787C}"/>
              </a:ext>
            </a:extLst>
          </p:cNvPr>
          <p:cNvSpPr>
            <a:spLocks noGrp="1"/>
          </p:cNvSpPr>
          <p:nvPr>
            <p:ph type="title" hasCustomPrompt="1"/>
          </p:nvPr>
        </p:nvSpPr>
        <p:spPr>
          <a:xfrm>
            <a:off x="771525" y="978781"/>
            <a:ext cx="1589372" cy="1325563"/>
          </a:xfrm>
          <a:prstGeom prst="rect">
            <a:avLst/>
          </a:prstGeom>
        </p:spPr>
        <p:txBody>
          <a:bodyPr/>
          <a:lstStyle>
            <a:lvl1pPr>
              <a:defRPr sz="20000"/>
            </a:lvl1pPr>
          </a:lstStyle>
          <a:p>
            <a:r>
              <a:rPr lang="en-US"/>
              <a:t>“</a:t>
            </a:r>
          </a:p>
        </p:txBody>
      </p:sp>
      <p:sp>
        <p:nvSpPr>
          <p:cNvPr id="7" name="Date Placeholder 6">
            <a:extLst>
              <a:ext uri="{FF2B5EF4-FFF2-40B4-BE49-F238E27FC236}">
                <a16:creationId xmlns:a16="http://schemas.microsoft.com/office/drawing/2014/main" id="{894887C6-2D97-4388-AA65-CEEA6591BFB1}"/>
              </a:ext>
            </a:extLst>
          </p:cNvPr>
          <p:cNvSpPr>
            <a:spLocks noGrp="1"/>
          </p:cNvSpPr>
          <p:nvPr>
            <p:ph type="dt" sz="half" idx="11"/>
          </p:nvPr>
        </p:nvSpPr>
        <p:spPr/>
        <p:txBody>
          <a:bodyPr/>
          <a:lstStyle/>
          <a:p>
            <a:r>
              <a:rPr lang="en-US"/>
              <a:t>September 3, 20XX </a:t>
            </a:r>
          </a:p>
        </p:txBody>
      </p:sp>
      <p:sp>
        <p:nvSpPr>
          <p:cNvPr id="8" name="Footer Placeholder 7">
            <a:extLst>
              <a:ext uri="{FF2B5EF4-FFF2-40B4-BE49-F238E27FC236}">
                <a16:creationId xmlns:a16="http://schemas.microsoft.com/office/drawing/2014/main" id="{63F84EFA-1D77-40D3-B5AC-6652DC26F0ED}"/>
              </a:ext>
            </a:extLst>
          </p:cNvPr>
          <p:cNvSpPr>
            <a:spLocks noGrp="1"/>
          </p:cNvSpPr>
          <p:nvPr>
            <p:ph type="ftr" sz="quarter" idx="12"/>
          </p:nvPr>
        </p:nvSpPr>
        <p:spPr/>
        <p:txBody>
          <a:bodyPr/>
          <a:lstStyle/>
          <a:p>
            <a:r>
              <a:rPr lang="en-US">
                <a:solidFill>
                  <a:schemeClr val="bg1"/>
                </a:solidFill>
              </a:rPr>
              <a:t>Annual Review</a:t>
            </a:r>
          </a:p>
        </p:txBody>
      </p:sp>
      <p:sp>
        <p:nvSpPr>
          <p:cNvPr id="11" name="Slide Number Placeholder 10">
            <a:extLst>
              <a:ext uri="{FF2B5EF4-FFF2-40B4-BE49-F238E27FC236}">
                <a16:creationId xmlns:a16="http://schemas.microsoft.com/office/drawing/2014/main" id="{713CA07C-1BC2-4B16-8557-27C373CFCE9C}"/>
              </a:ext>
            </a:extLst>
          </p:cNvPr>
          <p:cNvSpPr>
            <a:spLocks noGrp="1"/>
          </p:cNvSpPr>
          <p:nvPr>
            <p:ph type="sldNum" sz="quarter" idx="13"/>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22614454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EFAD8BFA-14F6-F54A-AB64-29F9F7616A7D}"/>
              </a:ext>
            </a:extLst>
          </p:cNvPr>
          <p:cNvCxnSpPr>
            <a:cxnSpLocks/>
          </p:cNvCxnSpPr>
          <p:nvPr userDrawn="1"/>
        </p:nvCxnSpPr>
        <p:spPr>
          <a:xfrm>
            <a:off x="1033153" y="1874640"/>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15B9E731-6B9B-024E-9360-F9F34CC6638B}"/>
              </a:ext>
            </a:extLst>
          </p:cNvPr>
          <p:cNvSpPr>
            <a:spLocks noGrp="1"/>
          </p:cNvSpPr>
          <p:nvPr>
            <p:ph type="body" sz="quarter" idx="10"/>
          </p:nvPr>
        </p:nvSpPr>
        <p:spPr>
          <a:xfrm>
            <a:off x="1028700" y="4313437"/>
            <a:ext cx="1828800" cy="401220"/>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0" name="Text Placeholder 4">
            <a:extLst>
              <a:ext uri="{FF2B5EF4-FFF2-40B4-BE49-F238E27FC236}">
                <a16:creationId xmlns:a16="http://schemas.microsoft.com/office/drawing/2014/main" id="{FD3D9C96-2F42-E545-BD97-AC8568E2F49D}"/>
              </a:ext>
            </a:extLst>
          </p:cNvPr>
          <p:cNvSpPr>
            <a:spLocks noGrp="1"/>
          </p:cNvSpPr>
          <p:nvPr>
            <p:ph type="body" sz="quarter" idx="11"/>
          </p:nvPr>
        </p:nvSpPr>
        <p:spPr>
          <a:xfrm>
            <a:off x="10287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4">
            <a:extLst>
              <a:ext uri="{FF2B5EF4-FFF2-40B4-BE49-F238E27FC236}">
                <a16:creationId xmlns:a16="http://schemas.microsoft.com/office/drawing/2014/main" id="{892AA37C-BA0F-9C4F-B098-EDFE391C47DB}"/>
              </a:ext>
            </a:extLst>
          </p:cNvPr>
          <p:cNvSpPr>
            <a:spLocks noGrp="1"/>
          </p:cNvSpPr>
          <p:nvPr>
            <p:ph type="body" sz="quarter" idx="12"/>
          </p:nvPr>
        </p:nvSpPr>
        <p:spPr>
          <a:xfrm>
            <a:off x="3784600" y="4332486"/>
            <a:ext cx="1828800" cy="40122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4">
            <a:extLst>
              <a:ext uri="{FF2B5EF4-FFF2-40B4-BE49-F238E27FC236}">
                <a16:creationId xmlns:a16="http://schemas.microsoft.com/office/drawing/2014/main" id="{EEAAAC92-F1DA-6847-8D56-1ACCD5E3B0F5}"/>
              </a:ext>
            </a:extLst>
          </p:cNvPr>
          <p:cNvSpPr>
            <a:spLocks noGrp="1"/>
          </p:cNvSpPr>
          <p:nvPr>
            <p:ph type="body" sz="quarter" idx="13"/>
          </p:nvPr>
        </p:nvSpPr>
        <p:spPr>
          <a:xfrm>
            <a:off x="3784600" y="4752757"/>
            <a:ext cx="1828800" cy="552450"/>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3" name="Text Placeholder 4">
            <a:extLst>
              <a:ext uri="{FF2B5EF4-FFF2-40B4-BE49-F238E27FC236}">
                <a16:creationId xmlns:a16="http://schemas.microsoft.com/office/drawing/2014/main" id="{F4E4153D-E2B3-7D4A-8D92-FF6597B2FB5F}"/>
              </a:ext>
            </a:extLst>
          </p:cNvPr>
          <p:cNvSpPr>
            <a:spLocks noGrp="1"/>
          </p:cNvSpPr>
          <p:nvPr>
            <p:ph type="body" sz="quarter" idx="14"/>
          </p:nvPr>
        </p:nvSpPr>
        <p:spPr>
          <a:xfrm>
            <a:off x="6531512" y="431343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4" name="Text Placeholder 4">
            <a:extLst>
              <a:ext uri="{FF2B5EF4-FFF2-40B4-BE49-F238E27FC236}">
                <a16:creationId xmlns:a16="http://schemas.microsoft.com/office/drawing/2014/main" id="{0D6B703A-5BF6-744F-A3D3-C65E3F8B3B6B}"/>
              </a:ext>
            </a:extLst>
          </p:cNvPr>
          <p:cNvSpPr>
            <a:spLocks noGrp="1"/>
          </p:cNvSpPr>
          <p:nvPr>
            <p:ph type="body" sz="quarter" idx="15"/>
          </p:nvPr>
        </p:nvSpPr>
        <p:spPr>
          <a:xfrm>
            <a:off x="6531512"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5" name="Text Placeholder 4">
            <a:extLst>
              <a:ext uri="{FF2B5EF4-FFF2-40B4-BE49-F238E27FC236}">
                <a16:creationId xmlns:a16="http://schemas.microsoft.com/office/drawing/2014/main" id="{982A9FE5-981A-B340-B8F8-D2DB83C19609}"/>
              </a:ext>
            </a:extLst>
          </p:cNvPr>
          <p:cNvSpPr>
            <a:spLocks noGrp="1"/>
          </p:cNvSpPr>
          <p:nvPr>
            <p:ph type="body" sz="quarter" idx="16"/>
          </p:nvPr>
        </p:nvSpPr>
        <p:spPr>
          <a:xfrm>
            <a:off x="9296400" y="4332486"/>
            <a:ext cx="1828800" cy="420271"/>
          </a:xfrm>
          <a:prstGeom prst="rect">
            <a:avLst/>
          </a:prstGeom>
        </p:spPr>
        <p:txBody>
          <a:bodyPr lIns="0" tIns="0" rIns="0" bIns="0"/>
          <a:lstStyle>
            <a:lvl1pPr marL="0" indent="0">
              <a:buNone/>
              <a:defRPr sz="1800" b="1"/>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6" name="Text Placeholder 4">
            <a:extLst>
              <a:ext uri="{FF2B5EF4-FFF2-40B4-BE49-F238E27FC236}">
                <a16:creationId xmlns:a16="http://schemas.microsoft.com/office/drawing/2014/main" id="{594B2391-B4C8-5542-8285-39BAD874EC11}"/>
              </a:ext>
            </a:extLst>
          </p:cNvPr>
          <p:cNvSpPr>
            <a:spLocks noGrp="1"/>
          </p:cNvSpPr>
          <p:nvPr>
            <p:ph type="body" sz="quarter" idx="17"/>
          </p:nvPr>
        </p:nvSpPr>
        <p:spPr>
          <a:xfrm>
            <a:off x="9296400" y="4752757"/>
            <a:ext cx="1828800" cy="552451"/>
          </a:xfrm>
          <a:prstGeom prst="rect">
            <a:avLst/>
          </a:prstGeom>
        </p:spPr>
        <p:txBody>
          <a:bodyPr lIns="0" tIns="0" rIns="0" bIns="0"/>
          <a:lstStyle>
            <a:lvl1pPr marL="0" indent="0">
              <a:buNone/>
              <a:defRPr sz="1600" b="0"/>
            </a:lvl1pPr>
            <a:lvl2pPr marL="457200" indent="0">
              <a:buNone/>
              <a:defRPr sz="1600"/>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7" name="Picture Placeholder 25">
            <a:extLst>
              <a:ext uri="{FF2B5EF4-FFF2-40B4-BE49-F238E27FC236}">
                <a16:creationId xmlns:a16="http://schemas.microsoft.com/office/drawing/2014/main" id="{A2D87BC1-884E-CD4E-BABF-B7AF4DF7869E}"/>
              </a:ext>
            </a:extLst>
          </p:cNvPr>
          <p:cNvSpPr>
            <a:spLocks noGrp="1"/>
          </p:cNvSpPr>
          <p:nvPr>
            <p:ph type="pic" sz="quarter" idx="18"/>
          </p:nvPr>
        </p:nvSpPr>
        <p:spPr>
          <a:xfrm>
            <a:off x="1028700" y="2308936"/>
            <a:ext cx="1828800" cy="1831590"/>
          </a:xfrm>
          <a:prstGeom prst="rect">
            <a:avLst/>
          </a:prstGeom>
        </p:spPr>
        <p:txBody>
          <a:bodyPr/>
          <a:lstStyle>
            <a:lvl1pPr>
              <a:defRPr sz="2000"/>
            </a:lvl1pPr>
          </a:lstStyle>
          <a:p>
            <a:r>
              <a:rPr lang="en-US"/>
              <a:t>Click icon to add picture</a:t>
            </a:r>
          </a:p>
        </p:txBody>
      </p:sp>
      <p:sp>
        <p:nvSpPr>
          <p:cNvPr id="38" name="Picture Placeholder 25">
            <a:extLst>
              <a:ext uri="{FF2B5EF4-FFF2-40B4-BE49-F238E27FC236}">
                <a16:creationId xmlns:a16="http://schemas.microsoft.com/office/drawing/2014/main" id="{DB0763B3-E65F-8A47-AA7C-C9A56C50600F}"/>
              </a:ext>
            </a:extLst>
          </p:cNvPr>
          <p:cNvSpPr>
            <a:spLocks noGrp="1"/>
          </p:cNvSpPr>
          <p:nvPr>
            <p:ph type="pic" sz="quarter" idx="19"/>
          </p:nvPr>
        </p:nvSpPr>
        <p:spPr>
          <a:xfrm>
            <a:off x="3784600" y="2308936"/>
            <a:ext cx="1828800" cy="1831590"/>
          </a:xfrm>
          <a:prstGeom prst="rect">
            <a:avLst/>
          </a:prstGeom>
        </p:spPr>
        <p:txBody>
          <a:bodyPr/>
          <a:lstStyle>
            <a:lvl1pPr>
              <a:defRPr sz="2000"/>
            </a:lvl1pPr>
          </a:lstStyle>
          <a:p>
            <a:r>
              <a:rPr lang="en-US"/>
              <a:t>Click icon to add picture</a:t>
            </a:r>
          </a:p>
        </p:txBody>
      </p:sp>
      <p:sp>
        <p:nvSpPr>
          <p:cNvPr id="39" name="Picture Placeholder 25">
            <a:extLst>
              <a:ext uri="{FF2B5EF4-FFF2-40B4-BE49-F238E27FC236}">
                <a16:creationId xmlns:a16="http://schemas.microsoft.com/office/drawing/2014/main" id="{1E0F47CF-6DE7-F745-B9D8-55421009AF4E}"/>
              </a:ext>
            </a:extLst>
          </p:cNvPr>
          <p:cNvSpPr>
            <a:spLocks noGrp="1"/>
          </p:cNvSpPr>
          <p:nvPr>
            <p:ph type="pic" sz="quarter" idx="20"/>
          </p:nvPr>
        </p:nvSpPr>
        <p:spPr>
          <a:xfrm>
            <a:off x="6540500" y="2308936"/>
            <a:ext cx="1828800" cy="1831590"/>
          </a:xfrm>
          <a:prstGeom prst="rect">
            <a:avLst/>
          </a:prstGeom>
        </p:spPr>
        <p:txBody>
          <a:bodyPr/>
          <a:lstStyle>
            <a:lvl1pPr>
              <a:defRPr sz="2000"/>
            </a:lvl1pPr>
          </a:lstStyle>
          <a:p>
            <a:r>
              <a:rPr lang="en-US"/>
              <a:t>Click icon to add picture</a:t>
            </a:r>
          </a:p>
        </p:txBody>
      </p:sp>
      <p:sp>
        <p:nvSpPr>
          <p:cNvPr id="40" name="Picture Placeholder 25">
            <a:extLst>
              <a:ext uri="{FF2B5EF4-FFF2-40B4-BE49-F238E27FC236}">
                <a16:creationId xmlns:a16="http://schemas.microsoft.com/office/drawing/2014/main" id="{B4621956-6AB4-E346-8900-9AE2A51ADBC5}"/>
              </a:ext>
            </a:extLst>
          </p:cNvPr>
          <p:cNvSpPr>
            <a:spLocks noGrp="1"/>
          </p:cNvSpPr>
          <p:nvPr>
            <p:ph type="pic" sz="quarter" idx="21"/>
          </p:nvPr>
        </p:nvSpPr>
        <p:spPr>
          <a:xfrm>
            <a:off x="9296400" y="2314278"/>
            <a:ext cx="1828800" cy="1831590"/>
          </a:xfrm>
          <a:prstGeom prst="rect">
            <a:avLst/>
          </a:prstGeom>
        </p:spPr>
        <p:txBody>
          <a:bodyPr/>
          <a:lstStyle>
            <a:lvl1pPr>
              <a:defRPr sz="2000"/>
            </a:lvl1pPr>
          </a:lstStyle>
          <a:p>
            <a:r>
              <a:rPr lang="en-US"/>
              <a:t>Click icon to add picture</a:t>
            </a:r>
          </a:p>
        </p:txBody>
      </p:sp>
      <p:sp>
        <p:nvSpPr>
          <p:cNvPr id="25" name="Title 1">
            <a:extLst>
              <a:ext uri="{FF2B5EF4-FFF2-40B4-BE49-F238E27FC236}">
                <a16:creationId xmlns:a16="http://schemas.microsoft.com/office/drawing/2014/main" id="{3B64062A-6292-0441-95CB-9A91F49DBAA7}"/>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sp>
        <p:nvSpPr>
          <p:cNvPr id="6" name="Date Placeholder 5">
            <a:extLst>
              <a:ext uri="{FF2B5EF4-FFF2-40B4-BE49-F238E27FC236}">
                <a16:creationId xmlns:a16="http://schemas.microsoft.com/office/drawing/2014/main" id="{383883EC-FACE-4093-9976-8B0D4C8BEBCC}"/>
              </a:ext>
            </a:extLst>
          </p:cNvPr>
          <p:cNvSpPr>
            <a:spLocks noGrp="1"/>
          </p:cNvSpPr>
          <p:nvPr>
            <p:ph type="dt" sz="half" idx="22"/>
          </p:nvPr>
        </p:nvSpPr>
        <p:spPr/>
        <p:txBody>
          <a:bodyPr/>
          <a:lstStyle/>
          <a:p>
            <a:r>
              <a:rPr lang="en-US"/>
              <a:t>September 3, 20XX </a:t>
            </a:r>
          </a:p>
        </p:txBody>
      </p:sp>
      <p:sp>
        <p:nvSpPr>
          <p:cNvPr id="7" name="Footer Placeholder 6">
            <a:extLst>
              <a:ext uri="{FF2B5EF4-FFF2-40B4-BE49-F238E27FC236}">
                <a16:creationId xmlns:a16="http://schemas.microsoft.com/office/drawing/2014/main" id="{E2611EE2-9C8D-405E-9ABF-8EFD1E1D6BB5}"/>
              </a:ext>
            </a:extLst>
          </p:cNvPr>
          <p:cNvSpPr>
            <a:spLocks noGrp="1"/>
          </p:cNvSpPr>
          <p:nvPr>
            <p:ph type="ftr" sz="quarter" idx="23"/>
          </p:nvPr>
        </p:nvSpPr>
        <p:spPr/>
        <p:txBody>
          <a:bodyPr/>
          <a:lstStyle/>
          <a:p>
            <a:r>
              <a:rPr lang="en-US">
                <a:solidFill>
                  <a:schemeClr val="bg1"/>
                </a:solidFill>
              </a:rPr>
              <a:t>Annual Review</a:t>
            </a:r>
          </a:p>
        </p:txBody>
      </p:sp>
      <p:sp>
        <p:nvSpPr>
          <p:cNvPr id="8" name="Slide Number Placeholder 7">
            <a:extLst>
              <a:ext uri="{FF2B5EF4-FFF2-40B4-BE49-F238E27FC236}">
                <a16:creationId xmlns:a16="http://schemas.microsoft.com/office/drawing/2014/main" id="{EFE126EB-13BB-4830-A999-3778C11747A6}"/>
              </a:ext>
            </a:extLst>
          </p:cNvPr>
          <p:cNvSpPr>
            <a:spLocks noGrp="1"/>
          </p:cNvSpPr>
          <p:nvPr>
            <p:ph type="sldNum" sz="quarter" idx="24"/>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1023963209"/>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userDrawn="1">
          <p15:clr>
            <a:srgbClr val="FBAE40"/>
          </p15:clr>
        </p15:guide>
        <p15:guide id="4" orient="horz" pos="1152" userDrawn="1">
          <p15:clr>
            <a:srgbClr val="FBAE40"/>
          </p15:clr>
        </p15:guide>
        <p15:guide id="5" orient="horz" pos="1440" userDrawn="1">
          <p15:clr>
            <a:srgbClr val="FBAE40"/>
          </p15:clr>
        </p15:guide>
        <p15:guide id="8" orient="horz" pos="3072" userDrawn="1">
          <p15:clr>
            <a:srgbClr val="FBAE40"/>
          </p15:clr>
        </p15:guide>
        <p15:guide id="13" pos="6384" userDrawn="1">
          <p15:clr>
            <a:srgbClr val="FBAE40"/>
          </p15:clr>
        </p15:guide>
        <p15:guide id="14" orient="horz" pos="3216"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31" name="Title 1">
            <a:extLst>
              <a:ext uri="{FF2B5EF4-FFF2-40B4-BE49-F238E27FC236}">
                <a16:creationId xmlns:a16="http://schemas.microsoft.com/office/drawing/2014/main" id="{A116A2E3-682D-BD4F-9FC9-4546B0C9A186}"/>
              </a:ext>
            </a:extLst>
          </p:cNvPr>
          <p:cNvSpPr>
            <a:spLocks noGrp="1"/>
          </p:cNvSpPr>
          <p:nvPr>
            <p:ph type="title"/>
          </p:nvPr>
        </p:nvSpPr>
        <p:spPr>
          <a:xfrm>
            <a:off x="1028700" y="999068"/>
            <a:ext cx="7810500" cy="645284"/>
          </a:xfrm>
          <a:prstGeom prst="rect">
            <a:avLst/>
          </a:prstGeom>
        </p:spPr>
        <p:txBody>
          <a:bodyPr lIns="0" tIns="0" rIns="0" bIns="0" anchor="b"/>
          <a:lstStyle/>
          <a:p>
            <a:r>
              <a:rPr lang="en-US"/>
              <a:t>Click to edit Master title style</a:t>
            </a:r>
          </a:p>
        </p:txBody>
      </p:sp>
      <p:cxnSp>
        <p:nvCxnSpPr>
          <p:cNvPr id="32" name="Straight Connector 31">
            <a:extLst>
              <a:ext uri="{FF2B5EF4-FFF2-40B4-BE49-F238E27FC236}">
                <a16:creationId xmlns:a16="http://schemas.microsoft.com/office/drawing/2014/main" id="{ED64AC08-85A6-6F44-88B4-3FAE91B70C1B}"/>
              </a:ext>
            </a:extLst>
          </p:cNvPr>
          <p:cNvCxnSpPr>
            <a:cxnSpLocks/>
          </p:cNvCxnSpPr>
          <p:nvPr userDrawn="1"/>
        </p:nvCxnSpPr>
        <p:spPr>
          <a:xfrm>
            <a:off x="1033153" y="1871272"/>
            <a:ext cx="10125694" cy="0"/>
          </a:xfrm>
          <a:prstGeom prst="line">
            <a:avLst/>
          </a:prstGeom>
          <a:ln w="76200"/>
        </p:spPr>
        <p:style>
          <a:lnRef idx="1">
            <a:schemeClr val="dk1"/>
          </a:lnRef>
          <a:fillRef idx="0">
            <a:schemeClr val="dk1"/>
          </a:fillRef>
          <a:effectRef idx="0">
            <a:schemeClr val="dk1"/>
          </a:effectRef>
          <a:fontRef idx="minor">
            <a:schemeClr val="tx1"/>
          </a:fontRef>
        </p:style>
      </p:cxnSp>
      <p:sp>
        <p:nvSpPr>
          <p:cNvPr id="5" name="Text Placeholder 4">
            <a:extLst>
              <a:ext uri="{FF2B5EF4-FFF2-40B4-BE49-F238E27FC236}">
                <a16:creationId xmlns:a16="http://schemas.microsoft.com/office/drawing/2014/main" id="{2D1056DE-470B-C64D-99AE-5039A021EC58}"/>
              </a:ext>
            </a:extLst>
          </p:cNvPr>
          <p:cNvSpPr>
            <a:spLocks noGrp="1"/>
          </p:cNvSpPr>
          <p:nvPr>
            <p:ph type="body" sz="quarter" idx="17"/>
          </p:nvPr>
        </p:nvSpPr>
        <p:spPr>
          <a:xfrm>
            <a:off x="941616" y="2328553"/>
            <a:ext cx="2286000" cy="911029"/>
          </a:xfrm>
          <a:prstGeom prst="rect">
            <a:avLst/>
          </a:prstGeom>
        </p:spPr>
        <p:txBody>
          <a:bodyPr/>
          <a:lstStyle>
            <a:lvl1pPr>
              <a:buNone/>
              <a:defRPr sz="1800" b="1"/>
            </a:lvl1pPr>
          </a:lstStyle>
          <a:p>
            <a:pPr lvl="0"/>
            <a:r>
              <a:rPr lang="en-US"/>
              <a:t>Click to edit Master text styles</a:t>
            </a:r>
          </a:p>
        </p:txBody>
      </p:sp>
      <p:sp>
        <p:nvSpPr>
          <p:cNvPr id="37" name="Text Placeholder 4">
            <a:extLst>
              <a:ext uri="{FF2B5EF4-FFF2-40B4-BE49-F238E27FC236}">
                <a16:creationId xmlns:a16="http://schemas.microsoft.com/office/drawing/2014/main" id="{4ADA9C53-0DC4-4D43-B80C-9B0A9E0EBDE1}"/>
              </a:ext>
            </a:extLst>
          </p:cNvPr>
          <p:cNvSpPr>
            <a:spLocks noGrp="1"/>
          </p:cNvSpPr>
          <p:nvPr>
            <p:ph type="body" sz="quarter" idx="19"/>
          </p:nvPr>
        </p:nvSpPr>
        <p:spPr>
          <a:xfrm>
            <a:off x="6206672" y="2328553"/>
            <a:ext cx="2286000" cy="911029"/>
          </a:xfrm>
          <a:prstGeom prst="rect">
            <a:avLst/>
          </a:prstGeom>
        </p:spPr>
        <p:txBody>
          <a:bodyPr/>
          <a:lstStyle>
            <a:lvl1pPr>
              <a:buNone/>
              <a:defRPr sz="1800" b="1"/>
            </a:lvl1pPr>
          </a:lstStyle>
          <a:p>
            <a:pPr lvl="0"/>
            <a:r>
              <a:rPr lang="en-US"/>
              <a:t>Click to edit Master text styles</a:t>
            </a:r>
          </a:p>
        </p:txBody>
      </p:sp>
      <p:sp>
        <p:nvSpPr>
          <p:cNvPr id="38" name="Text Placeholder 4">
            <a:extLst>
              <a:ext uri="{FF2B5EF4-FFF2-40B4-BE49-F238E27FC236}">
                <a16:creationId xmlns:a16="http://schemas.microsoft.com/office/drawing/2014/main" id="{F8E68047-DF25-AB45-A0F0-F4DFE23516C6}"/>
              </a:ext>
            </a:extLst>
          </p:cNvPr>
          <p:cNvSpPr>
            <a:spLocks noGrp="1"/>
          </p:cNvSpPr>
          <p:nvPr>
            <p:ph type="body" sz="quarter" idx="20"/>
          </p:nvPr>
        </p:nvSpPr>
        <p:spPr>
          <a:xfrm>
            <a:off x="6206672" y="3336211"/>
            <a:ext cx="2286000" cy="2490992"/>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1" name="Text Placeholder 4">
            <a:extLst>
              <a:ext uri="{FF2B5EF4-FFF2-40B4-BE49-F238E27FC236}">
                <a16:creationId xmlns:a16="http://schemas.microsoft.com/office/drawing/2014/main" id="{61DB1B27-14E7-1549-BDAA-6DD31A1B1FC4}"/>
              </a:ext>
            </a:extLst>
          </p:cNvPr>
          <p:cNvSpPr>
            <a:spLocks noGrp="1"/>
          </p:cNvSpPr>
          <p:nvPr>
            <p:ph type="body" sz="quarter" idx="21"/>
          </p:nvPr>
        </p:nvSpPr>
        <p:spPr>
          <a:xfrm>
            <a:off x="8839200" y="2328553"/>
            <a:ext cx="2286000" cy="911029"/>
          </a:xfrm>
          <a:prstGeom prst="rect">
            <a:avLst/>
          </a:prstGeom>
        </p:spPr>
        <p:txBody>
          <a:bodyPr/>
          <a:lstStyle>
            <a:lvl1pPr>
              <a:buNone/>
              <a:defRPr sz="1800" b="1"/>
            </a:lvl1pPr>
          </a:lstStyle>
          <a:p>
            <a:pPr lvl="0"/>
            <a:r>
              <a:rPr lang="en-US"/>
              <a:t>Click to edit Master text styles</a:t>
            </a:r>
          </a:p>
        </p:txBody>
      </p:sp>
      <p:sp>
        <p:nvSpPr>
          <p:cNvPr id="42" name="Text Placeholder 4">
            <a:extLst>
              <a:ext uri="{FF2B5EF4-FFF2-40B4-BE49-F238E27FC236}">
                <a16:creationId xmlns:a16="http://schemas.microsoft.com/office/drawing/2014/main" id="{69D66743-22F2-C84F-9FD2-F350766D6CDF}"/>
              </a:ext>
            </a:extLst>
          </p:cNvPr>
          <p:cNvSpPr>
            <a:spLocks noGrp="1"/>
          </p:cNvSpPr>
          <p:nvPr>
            <p:ph type="body" sz="quarter" idx="22"/>
          </p:nvPr>
        </p:nvSpPr>
        <p:spPr>
          <a:xfrm>
            <a:off x="8839200" y="3331030"/>
            <a:ext cx="2286000" cy="2466536"/>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43" name="Text Placeholder 4">
            <a:extLst>
              <a:ext uri="{FF2B5EF4-FFF2-40B4-BE49-F238E27FC236}">
                <a16:creationId xmlns:a16="http://schemas.microsoft.com/office/drawing/2014/main" id="{4A38EF55-8739-4A40-A228-67296EA938B3}"/>
              </a:ext>
            </a:extLst>
          </p:cNvPr>
          <p:cNvSpPr>
            <a:spLocks noGrp="1"/>
          </p:cNvSpPr>
          <p:nvPr>
            <p:ph type="body" sz="quarter" idx="23"/>
          </p:nvPr>
        </p:nvSpPr>
        <p:spPr>
          <a:xfrm>
            <a:off x="3574144" y="2328553"/>
            <a:ext cx="2286000" cy="911029"/>
          </a:xfrm>
          <a:prstGeom prst="rect">
            <a:avLst/>
          </a:prstGeom>
        </p:spPr>
        <p:txBody>
          <a:bodyPr/>
          <a:lstStyle>
            <a:lvl1pPr>
              <a:buNone/>
              <a:defRPr sz="1800" b="1"/>
            </a:lvl1pPr>
          </a:lstStyle>
          <a:p>
            <a:pPr lvl="0"/>
            <a:r>
              <a:rPr lang="en-US"/>
              <a:t>Click to edit Master text styles</a:t>
            </a:r>
          </a:p>
        </p:txBody>
      </p:sp>
      <p:sp>
        <p:nvSpPr>
          <p:cNvPr id="44" name="Text Placeholder 4">
            <a:extLst>
              <a:ext uri="{FF2B5EF4-FFF2-40B4-BE49-F238E27FC236}">
                <a16:creationId xmlns:a16="http://schemas.microsoft.com/office/drawing/2014/main" id="{268DC74C-B0F9-2649-BEC3-BBA0BD737650}"/>
              </a:ext>
            </a:extLst>
          </p:cNvPr>
          <p:cNvSpPr>
            <a:spLocks noGrp="1"/>
          </p:cNvSpPr>
          <p:nvPr>
            <p:ph type="body" sz="quarter" idx="24"/>
          </p:nvPr>
        </p:nvSpPr>
        <p:spPr>
          <a:xfrm>
            <a:off x="3557921" y="3331029"/>
            <a:ext cx="2286000" cy="2466537"/>
          </a:xfrm>
          <a:prstGeom prst="rect">
            <a:avLst/>
          </a:prstGeom>
        </p:spPr>
        <p:txBody>
          <a:bodyPr/>
          <a:lstStyle>
            <a:lvl1pPr marL="0" indent="0">
              <a:lnSpc>
                <a:spcPct val="100000"/>
              </a:lnSpc>
              <a:buFont typeface="Arial" panose="020B0604020202020204" pitchFamily="34" charset="0"/>
              <a:buNone/>
              <a:defRPr sz="1400" b="0"/>
            </a:lvl1pPr>
          </a:lstStyle>
          <a:p>
            <a:pPr lvl="0"/>
            <a:r>
              <a:rPr lang="en-US"/>
              <a:t>Click to edit Master text styles</a:t>
            </a:r>
          </a:p>
        </p:txBody>
      </p:sp>
      <p:sp>
        <p:nvSpPr>
          <p:cNvPr id="3" name="Text Placeholder 2">
            <a:extLst>
              <a:ext uri="{FF2B5EF4-FFF2-40B4-BE49-F238E27FC236}">
                <a16:creationId xmlns:a16="http://schemas.microsoft.com/office/drawing/2014/main" id="{57B1422B-E6C5-43B2-9F2B-DECEB3812142}"/>
              </a:ext>
            </a:extLst>
          </p:cNvPr>
          <p:cNvSpPr>
            <a:spLocks noGrp="1"/>
          </p:cNvSpPr>
          <p:nvPr>
            <p:ph type="body" sz="quarter" idx="25"/>
          </p:nvPr>
        </p:nvSpPr>
        <p:spPr>
          <a:xfrm>
            <a:off x="968377" y="3331029"/>
            <a:ext cx="2286000" cy="2466975"/>
          </a:xfrm>
          <a:prstGeom prst="rect">
            <a:avLst/>
          </a:prstGeom>
        </p:spPr>
        <p:txBody>
          <a:bodyPr/>
          <a:lstStyle>
            <a:lvl1pPr marL="0" indent="0">
              <a:lnSpc>
                <a:spcPct val="100000"/>
              </a:lnSpc>
              <a:buNone/>
              <a:defRPr sz="1400"/>
            </a:lvl1pPr>
            <a:lvl2pPr>
              <a:buNone/>
              <a:defRPr sz="1400"/>
            </a:lvl2pPr>
            <a:lvl3pPr>
              <a:buNone/>
              <a:defRPr sz="1400"/>
            </a:lvl3pPr>
            <a:lvl4pPr>
              <a:buNone/>
              <a:defRPr sz="1400"/>
            </a:lvl4pPr>
            <a:lvl5pPr>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BC81DA9-1713-43A7-A2CF-A9525B11AF43}"/>
              </a:ext>
            </a:extLst>
          </p:cNvPr>
          <p:cNvSpPr>
            <a:spLocks noGrp="1"/>
          </p:cNvSpPr>
          <p:nvPr>
            <p:ph type="dt" sz="half" idx="26"/>
          </p:nvPr>
        </p:nvSpPr>
        <p:spPr/>
        <p:txBody>
          <a:bodyPr/>
          <a:lstStyle/>
          <a:p>
            <a:r>
              <a:rPr lang="en-US"/>
              <a:t>September 3, 20XX </a:t>
            </a:r>
          </a:p>
        </p:txBody>
      </p:sp>
      <p:sp>
        <p:nvSpPr>
          <p:cNvPr id="8" name="Footer Placeholder 7">
            <a:extLst>
              <a:ext uri="{FF2B5EF4-FFF2-40B4-BE49-F238E27FC236}">
                <a16:creationId xmlns:a16="http://schemas.microsoft.com/office/drawing/2014/main" id="{CA76A8F0-5D79-4C8A-9966-308409EB26B0}"/>
              </a:ext>
            </a:extLst>
          </p:cNvPr>
          <p:cNvSpPr>
            <a:spLocks noGrp="1"/>
          </p:cNvSpPr>
          <p:nvPr>
            <p:ph type="ftr" sz="quarter" idx="27"/>
          </p:nvPr>
        </p:nvSpPr>
        <p:spPr/>
        <p:txBody>
          <a:bodyPr/>
          <a:lstStyle/>
          <a:p>
            <a:r>
              <a:rPr lang="en-US">
                <a:solidFill>
                  <a:schemeClr val="bg1"/>
                </a:solidFill>
              </a:rPr>
              <a:t>Annual Review</a:t>
            </a:r>
          </a:p>
        </p:txBody>
      </p:sp>
      <p:sp>
        <p:nvSpPr>
          <p:cNvPr id="9" name="Slide Number Placeholder 8">
            <a:extLst>
              <a:ext uri="{FF2B5EF4-FFF2-40B4-BE49-F238E27FC236}">
                <a16:creationId xmlns:a16="http://schemas.microsoft.com/office/drawing/2014/main" id="{3F85BAE5-43DA-49F0-89E6-66D549C52389}"/>
              </a:ext>
            </a:extLst>
          </p:cNvPr>
          <p:cNvSpPr>
            <a:spLocks noGrp="1"/>
          </p:cNvSpPr>
          <p:nvPr>
            <p:ph type="sldNum" sz="quarter" idx="28"/>
          </p:nvPr>
        </p:nvSpPr>
        <p:spPr/>
        <p:txBody>
          <a:bodyPr/>
          <a:lstStyle/>
          <a:p>
            <a:fld id="{7782931A-7D25-4B4B-9464-57AE418934A3}" type="slidenum">
              <a:rPr lang="en-US" smtClean="0"/>
              <a:pPr/>
              <a:t>‹#›</a:t>
            </a:fld>
            <a:endParaRPr lang="en-US"/>
          </a:p>
        </p:txBody>
      </p:sp>
    </p:spTree>
    <p:extLst>
      <p:ext uri="{BB962C8B-B14F-4D97-AF65-F5344CB8AC3E}">
        <p14:creationId xmlns:p14="http://schemas.microsoft.com/office/powerpoint/2010/main" val="2199256008"/>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DCECCB84-F9BA-43D5-87BE-67443E8EF086}">
      <p15:sldGuideLst xmlns:p15="http://schemas.microsoft.com/office/powerpoint/2012/main">
        <p15:guide id="2" pos="648">
          <p15:clr>
            <a:srgbClr val="FBAE40"/>
          </p15:clr>
        </p15:guide>
        <p15:guide id="4" orient="horz" pos="1152" userDrawn="1">
          <p15:clr>
            <a:srgbClr val="FBAE40"/>
          </p15:clr>
        </p15:guide>
        <p15:guide id="5" orient="horz" pos="1440" userDrawn="1">
          <p15:clr>
            <a:srgbClr val="FBAE40"/>
          </p15:clr>
        </p15:guide>
        <p15:guide id="14" pos="1488"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879F22C8-3EAB-425F-ADBA-3A162D82024E}"/>
              </a:ext>
            </a:extLst>
          </p:cNvPr>
          <p:cNvSpPr>
            <a:spLocks noGrp="1"/>
          </p:cNvSpPr>
          <p:nvPr>
            <p:ph type="dt" sz="half" idx="2"/>
          </p:nvPr>
        </p:nvSpPr>
        <p:spPr>
          <a:xfrm>
            <a:off x="9830818" y="6292334"/>
            <a:ext cx="1522982" cy="182880"/>
          </a:xfrm>
          <a:prstGeom prst="rect">
            <a:avLst/>
          </a:prstGeom>
        </p:spPr>
        <p:txBody>
          <a:bodyPr vert="horz" lIns="0" tIns="45720" rIns="0" bIns="45720" rtlCol="0" anchor="ctr"/>
          <a:lstStyle>
            <a:lvl1pPr algn="l">
              <a:defRPr sz="1200" b="0">
                <a:solidFill>
                  <a:schemeClr val="bg1"/>
                </a:solidFill>
              </a:defRPr>
            </a:lvl1pPr>
          </a:lstStyle>
          <a:p>
            <a:r>
              <a:rPr lang="en-US"/>
              <a:t>September 3, 20XX </a:t>
            </a:r>
          </a:p>
        </p:txBody>
      </p:sp>
      <p:sp>
        <p:nvSpPr>
          <p:cNvPr id="3" name="Footer Placeholder 4">
            <a:extLst>
              <a:ext uri="{FF2B5EF4-FFF2-40B4-BE49-F238E27FC236}">
                <a16:creationId xmlns:a16="http://schemas.microsoft.com/office/drawing/2014/main" id="{CC4B4F87-0B31-4EDA-8270-4233B0D8FF74}"/>
              </a:ext>
            </a:extLst>
          </p:cNvPr>
          <p:cNvSpPr>
            <a:spLocks noGrp="1"/>
          </p:cNvSpPr>
          <p:nvPr>
            <p:ph type="ftr" sz="quarter" idx="3"/>
          </p:nvPr>
        </p:nvSpPr>
        <p:spPr>
          <a:xfrm>
            <a:off x="8298180" y="6294120"/>
            <a:ext cx="1462788" cy="182880"/>
          </a:xfrm>
          <a:prstGeom prst="rect">
            <a:avLst/>
          </a:prstGeom>
        </p:spPr>
        <p:txBody>
          <a:bodyPr vert="horz" lIns="91440" tIns="45720" rIns="91440" bIns="45720" rtlCol="0" anchor="ctr"/>
          <a:lstStyle>
            <a:lvl1pPr algn="l">
              <a:defRPr sz="1200" b="1">
                <a:solidFill>
                  <a:schemeClr val="bg1"/>
                </a:solidFill>
              </a:defRPr>
            </a:lvl1pPr>
          </a:lstStyle>
          <a:p>
            <a:r>
              <a:rPr lang="en-US">
                <a:solidFill>
                  <a:schemeClr val="bg1"/>
                </a:solidFill>
              </a:rPr>
              <a:t>Annual Review</a:t>
            </a:r>
          </a:p>
        </p:txBody>
      </p:sp>
      <p:sp>
        <p:nvSpPr>
          <p:cNvPr id="4" name="Slide Number Placeholder 5">
            <a:extLst>
              <a:ext uri="{FF2B5EF4-FFF2-40B4-BE49-F238E27FC236}">
                <a16:creationId xmlns:a16="http://schemas.microsoft.com/office/drawing/2014/main" id="{A05EC255-976A-48BF-A8A0-1ECEBDFBB6B7}"/>
              </a:ext>
            </a:extLst>
          </p:cNvPr>
          <p:cNvSpPr>
            <a:spLocks noGrp="1"/>
          </p:cNvSpPr>
          <p:nvPr>
            <p:ph type="sldNum" sz="quarter" idx="4"/>
          </p:nvPr>
        </p:nvSpPr>
        <p:spPr>
          <a:xfrm>
            <a:off x="11493500" y="6292334"/>
            <a:ext cx="412750" cy="182880"/>
          </a:xfrm>
          <a:prstGeom prst="rect">
            <a:avLst/>
          </a:prstGeom>
        </p:spPr>
        <p:txBody>
          <a:bodyPr vert="horz" lIns="91440" tIns="45720" rIns="91440" bIns="45720" rtlCol="0" anchor="ctr"/>
          <a:lstStyle>
            <a:lvl1pPr algn="r">
              <a:defRPr sz="1200">
                <a:solidFill>
                  <a:schemeClr val="bg1"/>
                </a:solidFill>
              </a:defRPr>
            </a:lvl1pPr>
          </a:lstStyle>
          <a:p>
            <a:fld id="{7782931A-7D25-4B4B-9464-57AE418934A3}"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74" r:id="rId2"/>
    <p:sldLayoutId id="2147483673" r:id="rId3"/>
    <p:sldLayoutId id="2147483671" r:id="rId4"/>
    <p:sldLayoutId id="2147483678" r:id="rId5"/>
    <p:sldLayoutId id="2147483676" r:id="rId6"/>
    <p:sldLayoutId id="2147483677" r:id="rId7"/>
    <p:sldLayoutId id="2147483660" r:id="rId8"/>
    <p:sldLayoutId id="2147483675" r:id="rId9"/>
    <p:sldLayoutId id="2147483679" r:id="rId10"/>
    <p:sldLayoutId id="2147483680" r:id="rId11"/>
    <p:sldLayoutId id="2147483681" r:id="rId12"/>
    <p:sldLayoutId id="2147483684" r:id="rId13"/>
  </p:sldLayoutIdLst>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hf hdr="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7008" userDrawn="1">
          <p15:clr>
            <a:srgbClr val="F26B43"/>
          </p15:clr>
        </p15:guide>
        <p15:guide id="8" pos="3720">
          <p15:clr>
            <a:srgbClr val="547EBF"/>
          </p15:clr>
        </p15:guide>
        <p15:guide id="9" pos="2112">
          <p15:clr>
            <a:srgbClr val="547EBF"/>
          </p15:clr>
        </p15:guide>
        <p15:guide id="10" pos="1824" userDrawn="1">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orient="horz" pos="624" userDrawn="1">
          <p15:clr>
            <a:srgbClr val="F26B43"/>
          </p15:clr>
        </p15:guide>
        <p15:guide id="18" orient="horz" pos="3672" userDrawn="1">
          <p15:clr>
            <a:srgbClr val="F26B43"/>
          </p15:clr>
        </p15:guide>
        <p15:guide id="19" pos="3984" userDrawn="1">
          <p15:clr>
            <a:srgbClr val="547EB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hyperlink" Target="https://lmb.informatik.uni-freiburg.de/Publications/2015/FDB15/image_orientation.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hyperlink" Target="https://www.ncbi.nlm.nih.gov/pmc/articles/PMC6474381/"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hyperlink" Target="https://anhreynolds.com/blogs/alexnet.htm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 Id="rId9"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77.sv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82.svg"/><Relationship Id="rId5" Type="http://schemas.openxmlformats.org/officeDocument/2006/relationships/image" Target="../media/image81.png"/><Relationship Id="rId10" Type="http://schemas.openxmlformats.org/officeDocument/2006/relationships/image" Target="../media/image86.svg"/><Relationship Id="rId4" Type="http://schemas.openxmlformats.org/officeDocument/2006/relationships/image" Target="../media/image80.png"/><Relationship Id="rId9"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90.sv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pn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06.png"/><Relationship Id="rId7"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8.png"/><Relationship Id="rId3" Type="http://schemas.microsoft.com/office/2018/10/relationships/comments" Target="../comments/modernComment_168_6EF1DAED.xml"/><Relationship Id="rId7" Type="http://schemas.openxmlformats.org/officeDocument/2006/relationships/image" Target="../media/image14.png"/><Relationship Id="rId12" Type="http://schemas.openxmlformats.org/officeDocument/2006/relationships/image" Target="../media/image17.svg"/><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svg"/><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6.png"/><Relationship Id="rId5" Type="http://schemas.openxmlformats.org/officeDocument/2006/relationships/image" Target="../media/image12.png"/><Relationship Id="rId15" Type="http://schemas.openxmlformats.org/officeDocument/2006/relationships/image" Target="../media/image20.png"/><Relationship Id="rId10" Type="http://schemas.microsoft.com/office/2007/relationships/hdphoto" Target="../media/hdphoto2.wdp"/><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29.png"/><Relationship Id="rId5" Type="http://schemas.openxmlformats.org/officeDocument/2006/relationships/diagramQuickStyle" Target="../diagrams/quickStyle1.xml"/><Relationship Id="rId10" Type="http://schemas.openxmlformats.org/officeDocument/2006/relationships/image" Target="../media/image32.png"/><Relationship Id="rId4" Type="http://schemas.openxmlformats.org/officeDocument/2006/relationships/diagramLayout" Target="../diagrams/layout1.xml"/><Relationship Id="rId9" Type="http://schemas.openxmlformats.org/officeDocument/2006/relationships/image" Target="../media/image31.png"/><Relationship Id="rId14" Type="http://schemas.openxmlformats.org/officeDocument/2006/relationships/image" Target="../media/image35.sv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4FF832-8085-8BD9-6976-3400BE4989B0}"/>
              </a:ext>
            </a:extLst>
          </p:cNvPr>
          <p:cNvSpPr/>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A49BF9-BE3A-8444-BD4C-97AF8ABBD74E}"/>
              </a:ext>
            </a:extLst>
          </p:cNvPr>
          <p:cNvSpPr>
            <a:spLocks noGrp="1"/>
          </p:cNvSpPr>
          <p:nvPr>
            <p:ph type="title"/>
          </p:nvPr>
        </p:nvSpPr>
        <p:spPr>
          <a:xfrm>
            <a:off x="1028700" y="936609"/>
            <a:ext cx="10096500" cy="645284"/>
          </a:xfrm>
        </p:spPr>
        <p:txBody>
          <a:bodyPr/>
          <a:lstStyle/>
          <a:p>
            <a:r>
              <a:rPr lang="en-US" sz="2400"/>
              <a:t>MIE429 Final Presentation</a:t>
            </a:r>
          </a:p>
        </p:txBody>
      </p:sp>
      <p:sp>
        <p:nvSpPr>
          <p:cNvPr id="7" name="Slide Number Placeholder 6">
            <a:extLst>
              <a:ext uri="{FF2B5EF4-FFF2-40B4-BE49-F238E27FC236}">
                <a16:creationId xmlns:a16="http://schemas.microsoft.com/office/drawing/2014/main" id="{F3B054C5-D38D-4250-8FB9-1381546143D5}"/>
              </a:ext>
            </a:extLst>
          </p:cNvPr>
          <p:cNvSpPr>
            <a:spLocks noGrp="1"/>
          </p:cNvSpPr>
          <p:nvPr>
            <p:ph type="sldNum" sz="quarter" idx="13"/>
          </p:nvPr>
        </p:nvSpPr>
        <p:spPr/>
        <p:txBody>
          <a:bodyPr/>
          <a:lstStyle/>
          <a:p>
            <a:fld id="{7782931A-7D25-4B4B-9464-57AE418934A3}" type="slidenum">
              <a:rPr lang="en-US" smtClean="0"/>
              <a:pPr/>
              <a:t>1</a:t>
            </a:fld>
            <a:endParaRPr lang="en-US"/>
          </a:p>
        </p:txBody>
      </p:sp>
      <p:sp>
        <p:nvSpPr>
          <p:cNvPr id="14" name="Title 8">
            <a:extLst>
              <a:ext uri="{FF2B5EF4-FFF2-40B4-BE49-F238E27FC236}">
                <a16:creationId xmlns:a16="http://schemas.microsoft.com/office/drawing/2014/main" id="{1EF65E00-C0B6-0E49-BCC6-87A13B4E807C}"/>
              </a:ext>
            </a:extLst>
          </p:cNvPr>
          <p:cNvSpPr txBox="1">
            <a:spLocks/>
          </p:cNvSpPr>
          <p:nvPr/>
        </p:nvSpPr>
        <p:spPr>
          <a:xfrm>
            <a:off x="1040990" y="2072503"/>
            <a:ext cx="10914678" cy="2288271"/>
          </a:xfrm>
          <a:prstGeom prst="rect">
            <a:avLst/>
          </a:prstGeom>
        </p:spPr>
        <p:txBody>
          <a:bodyPr lIns="0" tIns="0" rIns="0" bIns="0" anchor="ctr"/>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0">
                <a:solidFill>
                  <a:srgbClr val="000000"/>
                </a:solidFill>
              </a:rPr>
              <a:t>Applying ML to </a:t>
            </a:r>
            <a:r>
              <a:rPr lang="en-US" sz="4800">
                <a:solidFill>
                  <a:srgbClr val="000000"/>
                </a:solidFill>
              </a:rPr>
              <a:t>Otitis Media</a:t>
            </a:r>
          </a:p>
          <a:p>
            <a:r>
              <a:rPr lang="en-US" sz="4800">
                <a:solidFill>
                  <a:srgbClr val="000000"/>
                </a:solidFill>
              </a:rPr>
              <a:t>Diagnosis &amp; Image Capture</a:t>
            </a:r>
            <a:endParaRPr lang="en-US" sz="4800"/>
          </a:p>
        </p:txBody>
      </p:sp>
      <p:sp>
        <p:nvSpPr>
          <p:cNvPr id="12" name="Title 1">
            <a:extLst>
              <a:ext uri="{FF2B5EF4-FFF2-40B4-BE49-F238E27FC236}">
                <a16:creationId xmlns:a16="http://schemas.microsoft.com/office/drawing/2014/main" id="{585563A1-5DB2-447F-4ED1-C14FD3FB359B}"/>
              </a:ext>
            </a:extLst>
          </p:cNvPr>
          <p:cNvSpPr txBox="1">
            <a:spLocks/>
          </p:cNvSpPr>
          <p:nvPr/>
        </p:nvSpPr>
        <p:spPr>
          <a:xfrm>
            <a:off x="1043690" y="3974617"/>
            <a:ext cx="10108991" cy="1607152"/>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400">
                <a:ea typeface="+mj-lt"/>
                <a:cs typeface="+mj-lt"/>
              </a:rPr>
              <a:t>Capstone Group 12 | Remmie Health </a:t>
            </a:r>
            <a:endParaRPr lang="en-US"/>
          </a:p>
          <a:p>
            <a:r>
              <a:rPr lang="en-US" sz="2400">
                <a:ea typeface="+mj-lt"/>
                <a:cs typeface="+mj-lt"/>
              </a:rPr>
              <a:t>Thursday, December 8</a:t>
            </a:r>
            <a:r>
              <a:rPr lang="en-US" sz="2400" baseline="30000">
                <a:ea typeface="+mj-lt"/>
                <a:cs typeface="+mj-lt"/>
              </a:rPr>
              <a:t>th</a:t>
            </a:r>
            <a:r>
              <a:rPr lang="en-US" sz="2400">
                <a:ea typeface="+mj-lt"/>
                <a:cs typeface="+mj-lt"/>
              </a:rPr>
              <a:t>, 2022</a:t>
            </a:r>
          </a:p>
          <a:p>
            <a:endParaRPr lang="en-US" sz="2400">
              <a:ea typeface="+mj-lt"/>
              <a:cs typeface="+mj-lt"/>
            </a:endParaRPr>
          </a:p>
        </p:txBody>
      </p:sp>
      <p:sp>
        <p:nvSpPr>
          <p:cNvPr id="3" name="Rectangle 2">
            <a:extLst>
              <a:ext uri="{FF2B5EF4-FFF2-40B4-BE49-F238E27FC236}">
                <a16:creationId xmlns:a16="http://schemas.microsoft.com/office/drawing/2014/main" id="{0AF457DD-3858-A651-BA6C-3C5BD32C2495}"/>
              </a:ext>
            </a:extLst>
          </p:cNvPr>
          <p:cNvSpPr/>
          <p:nvPr/>
        </p:nvSpPr>
        <p:spPr>
          <a:xfrm>
            <a:off x="1028700" y="1841501"/>
            <a:ext cx="4876800" cy="698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1474819"/>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Prior Work</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10</a:t>
            </a:fld>
            <a:endParaRPr lang="en-US"/>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9" y="648057"/>
            <a:ext cx="206049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Object Detection</a:t>
            </a:r>
          </a:p>
        </p:txBody>
      </p:sp>
      <p:pic>
        <p:nvPicPr>
          <p:cNvPr id="3" name="Picture 2">
            <a:extLst>
              <a:ext uri="{FF2B5EF4-FFF2-40B4-BE49-F238E27FC236}">
                <a16:creationId xmlns:a16="http://schemas.microsoft.com/office/drawing/2014/main" id="{E9946579-F5DA-5652-7A19-B9026142176F}"/>
              </a:ext>
            </a:extLst>
          </p:cNvPr>
          <p:cNvPicPr>
            <a:picLocks noChangeAspect="1"/>
          </p:cNvPicPr>
          <p:nvPr/>
        </p:nvPicPr>
        <p:blipFill>
          <a:blip r:embed="rId3"/>
          <a:stretch>
            <a:fillRect/>
          </a:stretch>
        </p:blipFill>
        <p:spPr>
          <a:xfrm>
            <a:off x="1144445" y="2601335"/>
            <a:ext cx="4608172" cy="1747499"/>
          </a:xfrm>
          <a:prstGeom prst="rect">
            <a:avLst/>
          </a:prstGeom>
        </p:spPr>
      </p:pic>
      <p:sp>
        <p:nvSpPr>
          <p:cNvPr id="9" name="TextBox 8">
            <a:extLst>
              <a:ext uri="{FF2B5EF4-FFF2-40B4-BE49-F238E27FC236}">
                <a16:creationId xmlns:a16="http://schemas.microsoft.com/office/drawing/2014/main" id="{A20041EF-D931-660D-BD39-C91E9A5C98B6}"/>
              </a:ext>
            </a:extLst>
          </p:cNvPr>
          <p:cNvSpPr txBox="1"/>
          <p:nvPr/>
        </p:nvSpPr>
        <p:spPr>
          <a:xfrm>
            <a:off x="618650" y="5655945"/>
            <a:ext cx="3624764" cy="1107996"/>
          </a:xfrm>
          <a:prstGeom prst="rect">
            <a:avLst/>
          </a:prstGeom>
          <a:noFill/>
        </p:spPr>
        <p:txBody>
          <a:bodyPr wrap="square">
            <a:spAutoFit/>
          </a:bodyPr>
          <a:lstStyle/>
          <a:p>
            <a:r>
              <a:rPr lang="en-CA" sz="1100" b="0" i="0" u="none" strike="noStrike">
                <a:solidFill>
                  <a:srgbClr val="000000"/>
                </a:solidFill>
                <a:effectLst/>
                <a:latin typeface="Times New Roman" panose="02020603050405020304" pitchFamily="18" charset="0"/>
              </a:rPr>
              <a:t>P. Fischer, A. </a:t>
            </a:r>
            <a:r>
              <a:rPr lang="en-CA" sz="1100" b="0" i="0" u="none" strike="noStrike" err="1">
                <a:solidFill>
                  <a:srgbClr val="000000"/>
                </a:solidFill>
                <a:effectLst/>
                <a:latin typeface="Times New Roman" panose="02020603050405020304" pitchFamily="18" charset="0"/>
              </a:rPr>
              <a:t>Dosovitskiy</a:t>
            </a:r>
            <a:r>
              <a:rPr lang="en-CA" sz="1100" b="0" i="0" u="none" strike="noStrike">
                <a:solidFill>
                  <a:srgbClr val="000000"/>
                </a:solidFill>
                <a:effectLst/>
                <a:latin typeface="Times New Roman" panose="02020603050405020304" pitchFamily="18" charset="0"/>
              </a:rPr>
              <a:t> and T. </a:t>
            </a:r>
            <a:r>
              <a:rPr lang="en-CA" sz="1100" b="0" i="0" u="none" strike="noStrike" err="1">
                <a:solidFill>
                  <a:srgbClr val="000000"/>
                </a:solidFill>
                <a:effectLst/>
                <a:latin typeface="Times New Roman" panose="02020603050405020304" pitchFamily="18" charset="0"/>
              </a:rPr>
              <a:t>Brox</a:t>
            </a:r>
            <a:r>
              <a:rPr lang="en-CA" sz="1100" b="0" i="0" u="none" strike="noStrike">
                <a:solidFill>
                  <a:srgbClr val="000000"/>
                </a:solidFill>
                <a:effectLst/>
                <a:latin typeface="Times New Roman" panose="02020603050405020304" pitchFamily="18" charset="0"/>
              </a:rPr>
              <a:t>, “Image Orientation Estimation with Convolutional Networks,” </a:t>
            </a:r>
            <a:r>
              <a:rPr lang="en-CA" sz="1100" b="0" i="1" u="none" strike="noStrike">
                <a:solidFill>
                  <a:srgbClr val="000000"/>
                </a:solidFill>
                <a:effectLst/>
                <a:latin typeface="Times New Roman" panose="02020603050405020304" pitchFamily="18" charset="0"/>
              </a:rPr>
              <a:t>University of Freiburg</a:t>
            </a:r>
            <a:r>
              <a:rPr lang="en-CA" sz="1100" b="0" i="0" u="none" strike="noStrike">
                <a:solidFill>
                  <a:srgbClr val="000000"/>
                </a:solidFill>
                <a:effectLst/>
                <a:latin typeface="Times New Roman" panose="02020603050405020304" pitchFamily="18" charset="0"/>
              </a:rPr>
              <a:t>, 2015. [Online]. Available: </a:t>
            </a:r>
            <a:r>
              <a:rPr lang="en-CA" sz="1100" b="0" i="0" u="sng" strike="noStrike">
                <a:solidFill>
                  <a:srgbClr val="1155CC"/>
                </a:solidFill>
                <a:effectLst/>
                <a:latin typeface="Times New Roman" panose="02020603050405020304" pitchFamily="18" charset="0"/>
                <a:hlinkClick r:id="rId4"/>
              </a:rPr>
              <a:t>https://lmb.informatik.uni-freiburg.de/Publications/2015/FDB15/image_orientation.pdf</a:t>
            </a:r>
            <a:r>
              <a:rPr lang="en-CA" sz="1100" b="0" i="0" u="none" strike="noStrike">
                <a:solidFill>
                  <a:srgbClr val="000000"/>
                </a:solidFill>
                <a:effectLst/>
                <a:latin typeface="Times New Roman" panose="02020603050405020304" pitchFamily="18" charset="0"/>
              </a:rPr>
              <a:t>.  [Accessed: 4-Dec-2022].</a:t>
            </a:r>
            <a:endParaRPr lang="en-US" sz="1100"/>
          </a:p>
        </p:txBody>
      </p:sp>
      <p:pic>
        <p:nvPicPr>
          <p:cNvPr id="1026" name="Picture 2" descr="segmentation types">
            <a:extLst>
              <a:ext uri="{FF2B5EF4-FFF2-40B4-BE49-F238E27FC236}">
                <a16:creationId xmlns:a16="http://schemas.microsoft.com/office/drawing/2014/main" id="{30861765-220A-23AF-FD52-B05053380B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1918" b="2502"/>
          <a:stretch/>
        </p:blipFill>
        <p:spPr bwMode="auto">
          <a:xfrm>
            <a:off x="6555130" y="2555250"/>
            <a:ext cx="4492252" cy="18396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D9D4D18-DADA-69A8-3A83-D5E8F6E87E27}"/>
              </a:ext>
            </a:extLst>
          </p:cNvPr>
          <p:cNvSpPr txBox="1"/>
          <p:nvPr/>
        </p:nvSpPr>
        <p:spPr>
          <a:xfrm>
            <a:off x="2243598" y="4619002"/>
            <a:ext cx="2409865"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Our Basis</a:t>
            </a:r>
          </a:p>
        </p:txBody>
      </p:sp>
      <p:sp>
        <p:nvSpPr>
          <p:cNvPr id="13" name="TextBox 12">
            <a:extLst>
              <a:ext uri="{FF2B5EF4-FFF2-40B4-BE49-F238E27FC236}">
                <a16:creationId xmlns:a16="http://schemas.microsoft.com/office/drawing/2014/main" id="{8037FC2D-346A-626F-1312-2CBC7DE66CCC}"/>
              </a:ext>
            </a:extLst>
          </p:cNvPr>
          <p:cNvSpPr txBox="1"/>
          <p:nvPr/>
        </p:nvSpPr>
        <p:spPr>
          <a:xfrm>
            <a:off x="7353340" y="4598682"/>
            <a:ext cx="3133323"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Alternative Approaches</a:t>
            </a:r>
          </a:p>
        </p:txBody>
      </p:sp>
    </p:spTree>
    <p:extLst>
      <p:ext uri="{BB962C8B-B14F-4D97-AF65-F5344CB8AC3E}">
        <p14:creationId xmlns:p14="http://schemas.microsoft.com/office/powerpoint/2010/main" val="34170719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Design Decisions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11</a:t>
            </a:fld>
            <a:endParaRPr lang="en-US"/>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9" y="648057"/>
            <a:ext cx="206049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Object Detection</a:t>
            </a:r>
          </a:p>
        </p:txBody>
      </p:sp>
      <p:pic>
        <p:nvPicPr>
          <p:cNvPr id="1026" name="Picture 2" descr="Activation Functions – Machine Learning Geek">
            <a:extLst>
              <a:ext uri="{FF2B5EF4-FFF2-40B4-BE49-F238E27FC236}">
                <a16:creationId xmlns:a16="http://schemas.microsoft.com/office/drawing/2014/main" id="{C12948B1-3374-2652-8CD4-36C8E9833C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39" t="25797" r="9799"/>
          <a:stretch/>
        </p:blipFill>
        <p:spPr bwMode="auto">
          <a:xfrm>
            <a:off x="8914752" y="3850906"/>
            <a:ext cx="2089228" cy="134110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D21330F8-05FF-BBF3-B14E-AE1EC925A778}"/>
              </a:ext>
            </a:extLst>
          </p:cNvPr>
          <p:cNvSpPr txBox="1"/>
          <p:nvPr/>
        </p:nvSpPr>
        <p:spPr>
          <a:xfrm>
            <a:off x="8914752" y="5262347"/>
            <a:ext cx="2089228" cy="707886"/>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Output Activation</a:t>
            </a:r>
          </a:p>
        </p:txBody>
      </p:sp>
      <p:pic>
        <p:nvPicPr>
          <p:cNvPr id="1028" name="Picture 4" descr="A schematic view of ResNet architecture [15], decomposed into three... |  Download Scientific Diagram">
            <a:extLst>
              <a:ext uri="{FF2B5EF4-FFF2-40B4-BE49-F238E27FC236}">
                <a16:creationId xmlns:a16="http://schemas.microsoft.com/office/drawing/2014/main" id="{CC69576F-9373-8501-0F7E-A388B8C913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502" t="2699" r="7357" b="39719"/>
          <a:stretch/>
        </p:blipFill>
        <p:spPr bwMode="auto">
          <a:xfrm>
            <a:off x="7703637" y="780157"/>
            <a:ext cx="3680695" cy="1660223"/>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662CECC-882E-61AA-3699-693A82A0F9E3}"/>
              </a:ext>
            </a:extLst>
          </p:cNvPr>
          <p:cNvSpPr txBox="1"/>
          <p:nvPr/>
        </p:nvSpPr>
        <p:spPr>
          <a:xfrm>
            <a:off x="8499370" y="2479180"/>
            <a:ext cx="2089228"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CNN Backbone</a:t>
            </a:r>
          </a:p>
        </p:txBody>
      </p:sp>
      <p:sp>
        <p:nvSpPr>
          <p:cNvPr id="3" name="TextBox 2">
            <a:extLst>
              <a:ext uri="{FF2B5EF4-FFF2-40B4-BE49-F238E27FC236}">
                <a16:creationId xmlns:a16="http://schemas.microsoft.com/office/drawing/2014/main" id="{2A778F6B-54CC-47FF-C7BD-58248C6CD0B1}"/>
              </a:ext>
            </a:extLst>
          </p:cNvPr>
          <p:cNvSpPr txBox="1"/>
          <p:nvPr/>
        </p:nvSpPr>
        <p:spPr>
          <a:xfrm>
            <a:off x="2058944" y="5329293"/>
            <a:ext cx="3031760"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Training Loss Curves</a:t>
            </a:r>
          </a:p>
        </p:txBody>
      </p:sp>
      <p:pic>
        <p:nvPicPr>
          <p:cNvPr id="2050" name="Picture 2">
            <a:extLst>
              <a:ext uri="{FF2B5EF4-FFF2-40B4-BE49-F238E27FC236}">
                <a16:creationId xmlns:a16="http://schemas.microsoft.com/office/drawing/2014/main" id="{9C3FB796-DF46-91FC-F340-EC9828A812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699" y="2828746"/>
            <a:ext cx="2991653" cy="2050617"/>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E6E5BE84-1834-2CF3-F6BA-89DD543CA3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0353" y="2844378"/>
            <a:ext cx="2991654" cy="21067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7F6675C-3E78-16D8-93F9-5422B71E91BB}"/>
              </a:ext>
            </a:extLst>
          </p:cNvPr>
          <p:cNvSpPr txBox="1"/>
          <p:nvPr/>
        </p:nvSpPr>
        <p:spPr>
          <a:xfrm>
            <a:off x="1109297" y="2416181"/>
            <a:ext cx="3031760"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CNN</a:t>
            </a:r>
          </a:p>
        </p:txBody>
      </p:sp>
      <p:sp>
        <p:nvSpPr>
          <p:cNvPr id="9" name="TextBox 8">
            <a:extLst>
              <a:ext uri="{FF2B5EF4-FFF2-40B4-BE49-F238E27FC236}">
                <a16:creationId xmlns:a16="http://schemas.microsoft.com/office/drawing/2014/main" id="{1D0D0067-CC6F-3661-F0F9-9B4277C4BEE3}"/>
              </a:ext>
            </a:extLst>
          </p:cNvPr>
          <p:cNvSpPr txBox="1"/>
          <p:nvPr/>
        </p:nvSpPr>
        <p:spPr>
          <a:xfrm>
            <a:off x="4141601" y="2422147"/>
            <a:ext cx="3031760"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ResNet50</a:t>
            </a:r>
          </a:p>
        </p:txBody>
      </p:sp>
    </p:spTree>
    <p:extLst>
      <p:ext uri="{BB962C8B-B14F-4D97-AF65-F5344CB8AC3E}">
        <p14:creationId xmlns:p14="http://schemas.microsoft.com/office/powerpoint/2010/main" val="735082201"/>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Final Architecture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12</a:t>
            </a:fld>
            <a:endParaRPr lang="en-US"/>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9" y="648057"/>
            <a:ext cx="206049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Object Detection</a:t>
            </a:r>
          </a:p>
        </p:txBody>
      </p:sp>
      <p:pic>
        <p:nvPicPr>
          <p:cNvPr id="10" name="Picture 9">
            <a:extLst>
              <a:ext uri="{FF2B5EF4-FFF2-40B4-BE49-F238E27FC236}">
                <a16:creationId xmlns:a16="http://schemas.microsoft.com/office/drawing/2014/main" id="{56775380-3594-EE13-E8DD-32D7D580BCEF}"/>
              </a:ext>
            </a:extLst>
          </p:cNvPr>
          <p:cNvPicPr>
            <a:picLocks noChangeAspect="1"/>
          </p:cNvPicPr>
          <p:nvPr/>
        </p:nvPicPr>
        <p:blipFill rotWithShape="1">
          <a:blip r:embed="rId3"/>
          <a:srcRect t="3578"/>
          <a:stretch/>
        </p:blipFill>
        <p:spPr>
          <a:xfrm>
            <a:off x="863419" y="2606210"/>
            <a:ext cx="8837936" cy="2982576"/>
          </a:xfrm>
          <a:prstGeom prst="rect">
            <a:avLst/>
          </a:prstGeom>
        </p:spPr>
      </p:pic>
      <p:pic>
        <p:nvPicPr>
          <p:cNvPr id="3" name="Picture 129" descr="Logo&#10;&#10;Description automatically generated">
            <a:extLst>
              <a:ext uri="{FF2B5EF4-FFF2-40B4-BE49-F238E27FC236}">
                <a16:creationId xmlns:a16="http://schemas.microsoft.com/office/drawing/2014/main" id="{123854BF-10DE-95C7-BE63-CFAA84DB1CA4}"/>
              </a:ext>
            </a:extLst>
          </p:cNvPr>
          <p:cNvPicPr>
            <a:picLocks noChangeAspect="1"/>
          </p:cNvPicPr>
          <p:nvPr/>
        </p:nvPicPr>
        <p:blipFill rotWithShape="1">
          <a:blip r:embed="rId4"/>
          <a:srcRect l="31249" t="14589" r="27623" b="36176"/>
          <a:stretch/>
        </p:blipFill>
        <p:spPr>
          <a:xfrm>
            <a:off x="10027760" y="3247044"/>
            <a:ext cx="1129098" cy="1159088"/>
          </a:xfrm>
          <a:prstGeom prst="rect">
            <a:avLst/>
          </a:prstGeom>
          <a:ln w="28575">
            <a:solidFill>
              <a:schemeClr val="bg1"/>
            </a:solidFill>
          </a:ln>
        </p:spPr>
      </p:pic>
    </p:spTree>
    <p:extLst>
      <p:ext uri="{BB962C8B-B14F-4D97-AF65-F5344CB8AC3E}">
        <p14:creationId xmlns:p14="http://schemas.microsoft.com/office/powerpoint/2010/main" val="319325766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Quantitative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Results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13</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Object Detection</a:t>
            </a:r>
            <a:endParaRPr lang="en-US" sz="2000" b="0"/>
          </a:p>
        </p:txBody>
      </p:sp>
      <p:grpSp>
        <p:nvGrpSpPr>
          <p:cNvPr id="24" name="Group 23">
            <a:extLst>
              <a:ext uri="{FF2B5EF4-FFF2-40B4-BE49-F238E27FC236}">
                <a16:creationId xmlns:a16="http://schemas.microsoft.com/office/drawing/2014/main" id="{649BB6AA-EDED-0838-E25C-CA07FD608DF6}"/>
              </a:ext>
            </a:extLst>
          </p:cNvPr>
          <p:cNvGrpSpPr/>
          <p:nvPr/>
        </p:nvGrpSpPr>
        <p:grpSpPr>
          <a:xfrm>
            <a:off x="1292837" y="2912903"/>
            <a:ext cx="3096294" cy="2946021"/>
            <a:chOff x="8205509" y="3894231"/>
            <a:chExt cx="1912852" cy="1820019"/>
          </a:xfrm>
        </p:grpSpPr>
        <p:cxnSp>
          <p:nvCxnSpPr>
            <p:cNvPr id="20" name="Straight Connector 19">
              <a:extLst>
                <a:ext uri="{FF2B5EF4-FFF2-40B4-BE49-F238E27FC236}">
                  <a16:creationId xmlns:a16="http://schemas.microsoft.com/office/drawing/2014/main" id="{15FE64CE-DBB0-B27A-016A-026021C8C2F6}"/>
                </a:ext>
              </a:extLst>
            </p:cNvPr>
            <p:cNvCxnSpPr>
              <a:stCxn id="17" idx="1"/>
              <a:endCxn id="18" idx="5"/>
            </p:cNvCxnSpPr>
            <p:nvPr/>
          </p:nvCxnSpPr>
          <p:spPr>
            <a:xfrm>
              <a:off x="9245007" y="4146640"/>
              <a:ext cx="573637" cy="388174"/>
            </a:xfrm>
            <a:prstGeom prst="line">
              <a:avLst/>
            </a:prstGeom>
            <a:ln w="22225">
              <a:solidFill>
                <a:schemeClr val="bg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3B0F0FF-21E8-2A4E-E5E8-5ACCF5817740}"/>
                </a:ext>
              </a:extLst>
            </p:cNvPr>
            <p:cNvSpPr/>
            <p:nvPr/>
          </p:nvSpPr>
          <p:spPr>
            <a:xfrm>
              <a:off x="8889168" y="3894231"/>
              <a:ext cx="1229193" cy="1229193"/>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5922470-FE2D-4E46-EAC6-D2BC58563C19}"/>
                </a:ext>
              </a:extLst>
            </p:cNvPr>
            <p:cNvSpPr txBox="1"/>
            <p:nvPr/>
          </p:nvSpPr>
          <p:spPr>
            <a:xfrm>
              <a:off x="9315960" y="5335868"/>
              <a:ext cx="445008" cy="378382"/>
            </a:xfrm>
            <a:prstGeom prst="rect">
              <a:avLst/>
            </a:prstGeom>
            <a:noFill/>
          </p:spPr>
          <p:txBody>
            <a:bodyPr wrap="square">
              <a:spAutoFit/>
            </a:bodyPr>
            <a:lstStyle/>
            <a:p>
              <a:pPr algn="ctr"/>
              <a:r>
                <a:rPr lang="en-US" b="1">
                  <a:solidFill>
                    <a:schemeClr val="bg1">
                      <a:lumMod val="95000"/>
                      <a:lumOff val="5000"/>
                    </a:schemeClr>
                  </a:solidFill>
                </a:rPr>
                <a:t>1</a:t>
              </a:r>
            </a:p>
          </p:txBody>
        </p:sp>
        <p:sp>
          <p:nvSpPr>
            <p:cNvPr id="16" name="TextBox 15">
              <a:extLst>
                <a:ext uri="{FF2B5EF4-FFF2-40B4-BE49-F238E27FC236}">
                  <a16:creationId xmlns:a16="http://schemas.microsoft.com/office/drawing/2014/main" id="{C0BB2D1D-A697-C952-70C2-B4AE2938637E}"/>
                </a:ext>
              </a:extLst>
            </p:cNvPr>
            <p:cNvSpPr txBox="1"/>
            <p:nvPr/>
          </p:nvSpPr>
          <p:spPr>
            <a:xfrm>
              <a:off x="8205509" y="4319636"/>
              <a:ext cx="445008" cy="378382"/>
            </a:xfrm>
            <a:prstGeom prst="rect">
              <a:avLst/>
            </a:prstGeom>
            <a:noFill/>
          </p:spPr>
          <p:txBody>
            <a:bodyPr wrap="square">
              <a:spAutoFit/>
            </a:bodyPr>
            <a:lstStyle/>
            <a:p>
              <a:pPr algn="ctr"/>
              <a:r>
                <a:rPr lang="en-US" b="1">
                  <a:solidFill>
                    <a:schemeClr val="bg1">
                      <a:lumMod val="95000"/>
                      <a:lumOff val="5000"/>
                    </a:schemeClr>
                  </a:solidFill>
                </a:rPr>
                <a:t>1</a:t>
              </a:r>
            </a:p>
          </p:txBody>
        </p:sp>
        <p:sp>
          <p:nvSpPr>
            <p:cNvPr id="17" name="Oval 16">
              <a:extLst>
                <a:ext uri="{FF2B5EF4-FFF2-40B4-BE49-F238E27FC236}">
                  <a16:creationId xmlns:a16="http://schemas.microsoft.com/office/drawing/2014/main" id="{A78CEF65-A9C4-9B1E-19B2-B80B66230CFB}"/>
                </a:ext>
              </a:extLst>
            </p:cNvPr>
            <p:cNvSpPr/>
            <p:nvPr/>
          </p:nvSpPr>
          <p:spPr>
            <a:xfrm>
              <a:off x="9232833" y="4134466"/>
              <a:ext cx="83127" cy="8312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2B63FF-3FF1-0CF1-C435-CD8C6FD82E46}"/>
                </a:ext>
              </a:extLst>
            </p:cNvPr>
            <p:cNvSpPr/>
            <p:nvPr/>
          </p:nvSpPr>
          <p:spPr>
            <a:xfrm>
              <a:off x="9747691" y="4463861"/>
              <a:ext cx="83127" cy="83127"/>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391CAEC-5903-BF61-84B1-0AE06ECFE0D5}"/>
                </a:ext>
              </a:extLst>
            </p:cNvPr>
            <p:cNvSpPr txBox="1"/>
            <p:nvPr/>
          </p:nvSpPr>
          <p:spPr>
            <a:xfrm>
              <a:off x="9103473" y="4505424"/>
              <a:ext cx="713349" cy="369332"/>
            </a:xfrm>
            <a:prstGeom prst="rect">
              <a:avLst/>
            </a:prstGeom>
            <a:noFill/>
          </p:spPr>
          <p:txBody>
            <a:bodyPr wrap="square">
              <a:spAutoFit/>
            </a:bodyPr>
            <a:lstStyle/>
            <a:p>
              <a:pPr algn="ctr"/>
              <a:r>
                <a:rPr lang="en-US" b="1">
                  <a:solidFill>
                    <a:schemeClr val="bg1">
                      <a:lumMod val="95000"/>
                      <a:lumOff val="5000"/>
                    </a:schemeClr>
                  </a:solidFill>
                </a:rPr>
                <a:t>~0.5</a:t>
              </a:r>
            </a:p>
          </p:txBody>
        </p:sp>
      </p:grpSp>
      <p:graphicFrame>
        <p:nvGraphicFramePr>
          <p:cNvPr id="23" name="Table 22">
            <a:extLst>
              <a:ext uri="{FF2B5EF4-FFF2-40B4-BE49-F238E27FC236}">
                <a16:creationId xmlns:a16="http://schemas.microsoft.com/office/drawing/2014/main" id="{25760009-F415-7C76-9C7B-462537FE9C2D}"/>
              </a:ext>
            </a:extLst>
          </p:cNvPr>
          <p:cNvGraphicFramePr>
            <a:graphicFrameLocks noGrp="1"/>
          </p:cNvGraphicFramePr>
          <p:nvPr>
            <p:extLst>
              <p:ext uri="{D42A27DB-BD31-4B8C-83A1-F6EECF244321}">
                <p14:modId xmlns:p14="http://schemas.microsoft.com/office/powerpoint/2010/main" val="2549675368"/>
              </p:ext>
            </p:extLst>
          </p:nvPr>
        </p:nvGraphicFramePr>
        <p:xfrm>
          <a:off x="6473952" y="352532"/>
          <a:ext cx="5517362" cy="5506398"/>
        </p:xfrm>
        <a:graphic>
          <a:graphicData uri="http://schemas.openxmlformats.org/drawingml/2006/table">
            <a:tbl>
              <a:tblPr/>
              <a:tblGrid>
                <a:gridCol w="1899675">
                  <a:extLst>
                    <a:ext uri="{9D8B030D-6E8A-4147-A177-3AD203B41FA5}">
                      <a16:colId xmlns:a16="http://schemas.microsoft.com/office/drawing/2014/main" val="3368287078"/>
                    </a:ext>
                  </a:extLst>
                </a:gridCol>
                <a:gridCol w="1812435">
                  <a:extLst>
                    <a:ext uri="{9D8B030D-6E8A-4147-A177-3AD203B41FA5}">
                      <a16:colId xmlns:a16="http://schemas.microsoft.com/office/drawing/2014/main" val="3653240200"/>
                    </a:ext>
                  </a:extLst>
                </a:gridCol>
                <a:gridCol w="1805252">
                  <a:extLst>
                    <a:ext uri="{9D8B030D-6E8A-4147-A177-3AD203B41FA5}">
                      <a16:colId xmlns:a16="http://schemas.microsoft.com/office/drawing/2014/main" val="4241241466"/>
                    </a:ext>
                  </a:extLst>
                </a:gridCol>
              </a:tblGrid>
              <a:tr h="698471">
                <a:tc rowSpan="2">
                  <a:txBody>
                    <a:bodyPr/>
                    <a:lstStyle/>
                    <a:p>
                      <a:pPr algn="ctr" rtl="0" fontAlgn="t">
                        <a:spcBef>
                          <a:spcPts val="0"/>
                        </a:spcBef>
                        <a:spcAft>
                          <a:spcPts val="700"/>
                        </a:spcAft>
                      </a:pPr>
                      <a:r>
                        <a:rPr lang="en-CA" sz="1300" b="1" i="0" u="none" strike="noStrike">
                          <a:solidFill>
                            <a:srgbClr val="000000"/>
                          </a:solidFill>
                          <a:effectLst/>
                          <a:latin typeface="+mn-lt"/>
                        </a:rPr>
                        <a:t>Model</a:t>
                      </a:r>
                      <a:endParaRPr lang="en-CA" sz="1900">
                        <a:effectLst/>
                        <a:latin typeface="+mn-lt"/>
                      </a:endParaRPr>
                    </a:p>
                  </a:txBody>
                  <a:tcPr marL="98159" marR="98159" marT="49079" marB="4907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gridSpan="2">
                  <a:txBody>
                    <a:bodyPr/>
                    <a:lstStyle/>
                    <a:p>
                      <a:pPr algn="ctr" rtl="0" fontAlgn="t">
                        <a:spcBef>
                          <a:spcPts val="0"/>
                        </a:spcBef>
                        <a:spcAft>
                          <a:spcPts val="700"/>
                        </a:spcAft>
                      </a:pPr>
                      <a:r>
                        <a:rPr lang="en-CA" sz="1600" b="1" i="0" u="none" strike="noStrike">
                          <a:solidFill>
                            <a:srgbClr val="000000"/>
                          </a:solidFill>
                          <a:effectLst/>
                          <a:latin typeface="+mn-lt"/>
                        </a:rPr>
                        <a:t>Mean Percent Distance (MPD)</a:t>
                      </a:r>
                      <a:endParaRPr lang="en-CA" sz="2400">
                        <a:effectLst/>
                        <a:latin typeface="+mn-lt"/>
                      </a:endParaRPr>
                    </a:p>
                  </a:txBody>
                  <a:tcPr marL="98159" marR="98159" marT="49079" marB="49079"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hMerge="1">
                  <a:txBody>
                    <a:bodyPr/>
                    <a:lstStyle/>
                    <a:p>
                      <a:endParaRPr lang="en-US"/>
                    </a:p>
                  </a:txBody>
                  <a:tcPr>
                    <a:lnL w="12700" cap="flat" cmpd="sng" algn="ctr">
                      <a:solidFill>
                        <a:srgbClr val="000000"/>
                      </a:solidFill>
                      <a:prstDash val="solid"/>
                      <a:round/>
                      <a:headEnd type="none" w="med" len="med"/>
                      <a:tailEnd type="none" w="med" len="med"/>
                    </a:lnL>
                  </a:tcPr>
                </a:tc>
                <a:extLst>
                  <a:ext uri="{0D108BD9-81ED-4DB2-BD59-A6C34878D82A}">
                    <a16:rowId xmlns:a16="http://schemas.microsoft.com/office/drawing/2014/main" val="4267425350"/>
                  </a:ext>
                </a:extLst>
              </a:tr>
              <a:tr h="575035">
                <a:tc vMerge="1">
                  <a:txBody>
                    <a:bodyPr/>
                    <a:lstStyle/>
                    <a:p>
                      <a:endParaRPr lang="en-US"/>
                    </a:p>
                  </a:txBody>
                  <a:tcPr/>
                </a:tc>
                <a:tc>
                  <a:txBody>
                    <a:bodyPr/>
                    <a:lstStyle/>
                    <a:p>
                      <a:pPr marL="0" marR="0" indent="0" algn="ctr" defTabSz="914400" rtl="0" eaLnBrk="1" fontAlgn="t" latinLnBrk="0" hangingPunct="1">
                        <a:lnSpc>
                          <a:spcPct val="100000"/>
                        </a:lnSpc>
                        <a:spcBef>
                          <a:spcPts val="0"/>
                        </a:spcBef>
                        <a:spcAft>
                          <a:spcPts val="700"/>
                        </a:spcAft>
                        <a:buClrTx/>
                        <a:buSzTx/>
                        <a:buFontTx/>
                        <a:buNone/>
                        <a:tabLst/>
                        <a:defRPr/>
                      </a:pPr>
                      <a:r>
                        <a:rPr kumimoji="0" lang="en-CA" sz="1600" b="1" i="0" u="none" strike="noStrike" kern="1200" cap="none" spc="0" normalizeH="0" baseline="0" noProof="0">
                          <a:ln>
                            <a:noFill/>
                          </a:ln>
                          <a:solidFill>
                            <a:srgbClr val="000000"/>
                          </a:solidFill>
                          <a:effectLst/>
                          <a:uLnTx/>
                          <a:uFillTx/>
                          <a:latin typeface="+mn-lt"/>
                          <a:ea typeface="+mn-ea"/>
                          <a:cs typeface="+mn-cs"/>
                        </a:rPr>
                        <a:t>Malleus</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a:r>
                        <a:rPr kumimoji="0" lang="en-CA" sz="1600" b="1" i="0" u="none" strike="noStrike" kern="1200" cap="none" spc="0" normalizeH="0" baseline="0" noProof="0">
                          <a:ln>
                            <a:noFill/>
                          </a:ln>
                          <a:solidFill>
                            <a:srgbClr val="000000"/>
                          </a:solidFill>
                          <a:effectLst/>
                          <a:uLnTx/>
                          <a:uFillTx/>
                          <a:latin typeface="+mn-lt"/>
                          <a:ea typeface="+mn-ea"/>
                          <a:cs typeface="+mn-cs"/>
                        </a:rPr>
                        <a:t>Eardrum</a:t>
                      </a:r>
                      <a:endParaRPr lang="en-US" sz="2400"/>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3245133746"/>
                  </a:ext>
                </a:extLst>
              </a:tr>
              <a:tr h="1010727">
                <a:tc>
                  <a:txBody>
                    <a:bodyPr/>
                    <a:lstStyle/>
                    <a:p>
                      <a:pPr algn="ctr" rtl="0" fontAlgn="t">
                        <a:spcBef>
                          <a:spcPts val="0"/>
                        </a:spcBef>
                        <a:spcAft>
                          <a:spcPts val="700"/>
                        </a:spcAft>
                      </a:pPr>
                      <a:r>
                        <a:rPr lang="en-CA" sz="1300" b="0" i="0" u="none" strike="noStrike">
                          <a:solidFill>
                            <a:srgbClr val="000000"/>
                          </a:solidFill>
                          <a:effectLst/>
                          <a:latin typeface="+mn-lt"/>
                        </a:rPr>
                        <a:t>rich-smoke-24</a:t>
                      </a:r>
                      <a:endParaRPr lang="en-CA" sz="19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0.247</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0.159</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45043662"/>
                  </a:ext>
                </a:extLst>
              </a:tr>
              <a:tr h="1010727">
                <a:tc>
                  <a:txBody>
                    <a:bodyPr/>
                    <a:lstStyle/>
                    <a:p>
                      <a:pPr algn="ctr" rtl="0" fontAlgn="t">
                        <a:spcBef>
                          <a:spcPts val="0"/>
                        </a:spcBef>
                        <a:spcAft>
                          <a:spcPts val="700"/>
                        </a:spcAft>
                      </a:pPr>
                      <a:r>
                        <a:rPr lang="en-CA" sz="1300" b="0" i="0" u="none" strike="noStrike">
                          <a:solidFill>
                            <a:srgbClr val="000000"/>
                          </a:solidFill>
                          <a:effectLst/>
                          <a:latin typeface="+mn-lt"/>
                        </a:rPr>
                        <a:t>summer-snowball-25</a:t>
                      </a:r>
                      <a:endParaRPr lang="en-CA" sz="19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0.246</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600" b="0" i="0" u="none" strike="noStrike">
                          <a:solidFill>
                            <a:srgbClr val="000000"/>
                          </a:solidFill>
                          <a:effectLst/>
                          <a:latin typeface="+mn-lt"/>
                        </a:rPr>
                        <a:t>0.161</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222367137"/>
                  </a:ext>
                </a:extLst>
              </a:tr>
              <a:tr h="737146">
                <a:tc>
                  <a:txBody>
                    <a:bodyPr/>
                    <a:lstStyle/>
                    <a:p>
                      <a:pPr algn="ctr" rtl="0" fontAlgn="t">
                        <a:spcBef>
                          <a:spcPts val="0"/>
                        </a:spcBef>
                        <a:spcAft>
                          <a:spcPts val="700"/>
                        </a:spcAft>
                      </a:pPr>
                      <a:r>
                        <a:rPr lang="en-CA" sz="1300" b="0" i="0" u="none" strike="noStrike">
                          <a:solidFill>
                            <a:srgbClr val="000000"/>
                          </a:solidFill>
                          <a:effectLst/>
                          <a:latin typeface="+mn-lt"/>
                        </a:rPr>
                        <a:t>lemon-darkness-42</a:t>
                      </a:r>
                      <a:endParaRPr lang="en-CA" sz="19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0.290</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0.218</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837737296"/>
                  </a:ext>
                </a:extLst>
              </a:tr>
              <a:tr h="737146">
                <a:tc>
                  <a:txBody>
                    <a:bodyPr/>
                    <a:lstStyle/>
                    <a:p>
                      <a:pPr algn="ctr" rtl="0" fontAlgn="t">
                        <a:spcBef>
                          <a:spcPts val="0"/>
                        </a:spcBef>
                        <a:spcAft>
                          <a:spcPts val="700"/>
                        </a:spcAft>
                      </a:pPr>
                      <a:r>
                        <a:rPr lang="en-CA" sz="1300" b="0" i="0" u="none" strike="noStrike">
                          <a:solidFill>
                            <a:srgbClr val="000000"/>
                          </a:solidFill>
                          <a:effectLst/>
                          <a:latin typeface="+mn-lt"/>
                        </a:rPr>
                        <a:t>toasty-disco-27</a:t>
                      </a:r>
                      <a:endParaRPr lang="en-CA" sz="19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0.240</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0.160</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835586364"/>
                  </a:ext>
                </a:extLst>
              </a:tr>
              <a:tr h="737146">
                <a:tc>
                  <a:txBody>
                    <a:bodyPr/>
                    <a:lstStyle/>
                    <a:p>
                      <a:pPr algn="ctr" rtl="0" fontAlgn="t">
                        <a:spcBef>
                          <a:spcPts val="0"/>
                        </a:spcBef>
                        <a:spcAft>
                          <a:spcPts val="700"/>
                        </a:spcAft>
                      </a:pPr>
                      <a:r>
                        <a:rPr lang="en-CA" sz="1300" b="0" i="0" u="none" strike="noStrike">
                          <a:solidFill>
                            <a:srgbClr val="000000"/>
                          </a:solidFill>
                          <a:effectLst/>
                          <a:latin typeface="+mn-lt"/>
                        </a:rPr>
                        <a:t>fresh-frost-45</a:t>
                      </a:r>
                      <a:endParaRPr lang="en-CA" sz="19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0.247</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600" b="0" i="0" u="none" strike="noStrike">
                          <a:solidFill>
                            <a:srgbClr val="000000"/>
                          </a:solidFill>
                          <a:effectLst/>
                          <a:latin typeface="+mn-lt"/>
                        </a:rPr>
                        <a:t>0.159</a:t>
                      </a:r>
                      <a:endParaRPr lang="en-CA" sz="2400">
                        <a:effectLst/>
                        <a:latin typeface="+mn-lt"/>
                      </a:endParaRPr>
                    </a:p>
                  </a:txBody>
                  <a:tcPr marL="68166" marR="68166" marT="68166" marB="6816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618005669"/>
                  </a:ext>
                </a:extLst>
              </a:tr>
            </a:tbl>
          </a:graphicData>
        </a:graphic>
      </p:graphicFrame>
    </p:spTree>
    <p:extLst>
      <p:ext uri="{BB962C8B-B14F-4D97-AF65-F5344CB8AC3E}">
        <p14:creationId xmlns:p14="http://schemas.microsoft.com/office/powerpoint/2010/main" val="429530783"/>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Qualitative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Results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14</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Object Detection</a:t>
            </a:r>
            <a:endParaRPr lang="en-US" sz="2000" b="0"/>
          </a:p>
        </p:txBody>
      </p:sp>
      <p:pic>
        <p:nvPicPr>
          <p:cNvPr id="15" name="Picture 14">
            <a:extLst>
              <a:ext uri="{FF2B5EF4-FFF2-40B4-BE49-F238E27FC236}">
                <a16:creationId xmlns:a16="http://schemas.microsoft.com/office/drawing/2014/main" id="{475A0A6F-FCC0-939D-47CD-63467BC532FD}"/>
              </a:ext>
            </a:extLst>
          </p:cNvPr>
          <p:cNvPicPr>
            <a:picLocks noChangeAspect="1"/>
          </p:cNvPicPr>
          <p:nvPr/>
        </p:nvPicPr>
        <p:blipFill>
          <a:blip r:embed="rId3"/>
          <a:stretch>
            <a:fillRect/>
          </a:stretch>
        </p:blipFill>
        <p:spPr>
          <a:xfrm>
            <a:off x="1028698" y="2624996"/>
            <a:ext cx="1958714" cy="1958714"/>
          </a:xfrm>
          <a:prstGeom prst="rect">
            <a:avLst/>
          </a:prstGeom>
          <a:ln w="28575">
            <a:solidFill>
              <a:schemeClr val="bg1"/>
            </a:solidFill>
          </a:ln>
        </p:spPr>
      </p:pic>
      <p:pic>
        <p:nvPicPr>
          <p:cNvPr id="16" name="Picture 15">
            <a:extLst>
              <a:ext uri="{FF2B5EF4-FFF2-40B4-BE49-F238E27FC236}">
                <a16:creationId xmlns:a16="http://schemas.microsoft.com/office/drawing/2014/main" id="{9E7CC96E-0EE4-1E87-91DC-83A371BEBC3B}"/>
              </a:ext>
            </a:extLst>
          </p:cNvPr>
          <p:cNvPicPr>
            <a:picLocks noChangeAspect="1"/>
          </p:cNvPicPr>
          <p:nvPr/>
        </p:nvPicPr>
        <p:blipFill>
          <a:blip r:embed="rId4"/>
          <a:stretch>
            <a:fillRect/>
          </a:stretch>
        </p:blipFill>
        <p:spPr>
          <a:xfrm>
            <a:off x="3764038" y="2630767"/>
            <a:ext cx="1988391" cy="1958714"/>
          </a:xfrm>
          <a:prstGeom prst="rect">
            <a:avLst/>
          </a:prstGeom>
          <a:ln w="28575">
            <a:solidFill>
              <a:schemeClr val="bg1"/>
            </a:solidFill>
          </a:ln>
        </p:spPr>
      </p:pic>
      <p:pic>
        <p:nvPicPr>
          <p:cNvPr id="17" name="Picture 16">
            <a:extLst>
              <a:ext uri="{FF2B5EF4-FFF2-40B4-BE49-F238E27FC236}">
                <a16:creationId xmlns:a16="http://schemas.microsoft.com/office/drawing/2014/main" id="{540A6206-24FC-0767-79D7-C0429678A4C5}"/>
              </a:ext>
            </a:extLst>
          </p:cNvPr>
          <p:cNvPicPr>
            <a:picLocks noChangeAspect="1"/>
          </p:cNvPicPr>
          <p:nvPr/>
        </p:nvPicPr>
        <p:blipFill>
          <a:blip r:embed="rId5"/>
          <a:stretch>
            <a:fillRect/>
          </a:stretch>
        </p:blipFill>
        <p:spPr>
          <a:xfrm>
            <a:off x="6529055" y="2624996"/>
            <a:ext cx="1988391" cy="1978247"/>
          </a:xfrm>
          <a:prstGeom prst="rect">
            <a:avLst/>
          </a:prstGeom>
          <a:ln w="28575">
            <a:solidFill>
              <a:schemeClr val="bg1"/>
            </a:solidFill>
          </a:ln>
        </p:spPr>
      </p:pic>
      <p:pic>
        <p:nvPicPr>
          <p:cNvPr id="18" name="Picture 17">
            <a:extLst>
              <a:ext uri="{FF2B5EF4-FFF2-40B4-BE49-F238E27FC236}">
                <a16:creationId xmlns:a16="http://schemas.microsoft.com/office/drawing/2014/main" id="{6A546096-3F6D-AE29-CCC8-37E9F4AC629E}"/>
              </a:ext>
            </a:extLst>
          </p:cNvPr>
          <p:cNvPicPr>
            <a:picLocks noChangeAspect="1"/>
          </p:cNvPicPr>
          <p:nvPr/>
        </p:nvPicPr>
        <p:blipFill>
          <a:blip r:embed="rId6"/>
          <a:stretch>
            <a:fillRect/>
          </a:stretch>
        </p:blipFill>
        <p:spPr>
          <a:xfrm>
            <a:off x="12862711" y="-171402"/>
            <a:ext cx="6965426" cy="4123962"/>
          </a:xfrm>
          <a:prstGeom prst="rect">
            <a:avLst/>
          </a:prstGeom>
        </p:spPr>
      </p:pic>
      <p:sp>
        <p:nvSpPr>
          <p:cNvPr id="8" name="TextBox 7">
            <a:extLst>
              <a:ext uri="{FF2B5EF4-FFF2-40B4-BE49-F238E27FC236}">
                <a16:creationId xmlns:a16="http://schemas.microsoft.com/office/drawing/2014/main" id="{3ABC44E2-A2E8-333B-B83E-04A669A71EFD}"/>
              </a:ext>
            </a:extLst>
          </p:cNvPr>
          <p:cNvSpPr txBox="1"/>
          <p:nvPr/>
        </p:nvSpPr>
        <p:spPr>
          <a:xfrm>
            <a:off x="9087697" y="2875455"/>
            <a:ext cx="2612178" cy="1477328"/>
          </a:xfrm>
          <a:prstGeom prst="rect">
            <a:avLst/>
          </a:prstGeom>
          <a:noFill/>
        </p:spPr>
        <p:txBody>
          <a:bodyPr wrap="square" rtlCol="0">
            <a:spAutoFit/>
          </a:bodyPr>
          <a:lstStyle/>
          <a:p>
            <a:r>
              <a:rPr lang="en-US" b="1">
                <a:solidFill>
                  <a:srgbClr val="0004FC"/>
                </a:solidFill>
              </a:rPr>
              <a:t>⨉ Actual Malleus</a:t>
            </a:r>
          </a:p>
          <a:p>
            <a:r>
              <a:rPr lang="en-US" b="1">
                <a:solidFill>
                  <a:srgbClr val="0004FC"/>
                </a:solidFill>
              </a:rPr>
              <a:t> • Actual Eardrum</a:t>
            </a:r>
          </a:p>
          <a:p>
            <a:endParaRPr lang="en-US" b="1">
              <a:solidFill>
                <a:srgbClr val="0004FC"/>
              </a:solidFill>
            </a:endParaRPr>
          </a:p>
          <a:p>
            <a:r>
              <a:rPr lang="en-US" b="1">
                <a:solidFill>
                  <a:srgbClr val="008001"/>
                </a:solidFill>
              </a:rPr>
              <a:t>⨉ Predicted Malleus</a:t>
            </a:r>
          </a:p>
          <a:p>
            <a:r>
              <a:rPr lang="en-US" b="1">
                <a:solidFill>
                  <a:srgbClr val="008001"/>
                </a:solidFill>
              </a:rPr>
              <a:t> •  Predicted Eardrum</a:t>
            </a:r>
          </a:p>
        </p:txBody>
      </p:sp>
    </p:spTree>
    <p:extLst>
      <p:ext uri="{BB962C8B-B14F-4D97-AF65-F5344CB8AC3E}">
        <p14:creationId xmlns:p14="http://schemas.microsoft.com/office/powerpoint/2010/main" val="3509563320"/>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Prior Work</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p:txBody>
          <a:bodyPr lIns="0" tIns="0" rIns="0" bIns="0" anchor="t"/>
          <a:lstStyle/>
          <a:p>
            <a:r>
              <a:rPr lang="en-US"/>
              <a:t>Zeng et al.: 95.59% accuracy for multiclass classification of ear diseases using ~20,500 images and pre-trained </a:t>
            </a:r>
            <a:r>
              <a:rPr lang="en-US" err="1"/>
              <a:t>DenseNet</a:t>
            </a:r>
            <a:r>
              <a:rPr lang="en-US"/>
              <a:t> architectures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15</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DenseNet</a:t>
            </a:r>
          </a:p>
        </p:txBody>
      </p:sp>
      <p:sp>
        <p:nvSpPr>
          <p:cNvPr id="10" name="TextBox 9">
            <a:extLst>
              <a:ext uri="{FF2B5EF4-FFF2-40B4-BE49-F238E27FC236}">
                <a16:creationId xmlns:a16="http://schemas.microsoft.com/office/drawing/2014/main" id="{1E68A0AA-C869-071E-FF40-7AD2872A3622}"/>
              </a:ext>
            </a:extLst>
          </p:cNvPr>
          <p:cNvSpPr txBox="1"/>
          <p:nvPr/>
        </p:nvSpPr>
        <p:spPr>
          <a:xfrm>
            <a:off x="8295996" y="4860553"/>
            <a:ext cx="3433632" cy="1277273"/>
          </a:xfrm>
          <a:prstGeom prst="rect">
            <a:avLst/>
          </a:prstGeom>
          <a:noFill/>
        </p:spPr>
        <p:txBody>
          <a:bodyPr wrap="square" lIns="91440" tIns="45720" rIns="91440" bIns="45720" rtlCol="0" anchor="t">
            <a:spAutoFit/>
          </a:bodyPr>
          <a:lstStyle/>
          <a:p>
            <a:r>
              <a:rPr lang="en-US" sz="1100">
                <a:solidFill>
                  <a:schemeClr val="bg1"/>
                </a:solidFill>
                <a:ea typeface="+mn-lt"/>
                <a:cs typeface="+mn-lt"/>
              </a:rPr>
              <a:t>X. Zeng, Z. Jiang, W. Luo, H. Li, H. Li, G</a:t>
            </a:r>
            <a:r>
              <a:rPr lang="en-US" sz="1100" b="0" i="0" u="none" strike="noStrike">
                <a:solidFill>
                  <a:schemeClr val="bg1"/>
                </a:solidFill>
                <a:effectLst/>
                <a:ea typeface="+mn-lt"/>
                <a:cs typeface="+mn-lt"/>
              </a:rPr>
              <a:t>. </a:t>
            </a:r>
            <a:r>
              <a:rPr lang="en-US" sz="1100">
                <a:solidFill>
                  <a:schemeClr val="bg1"/>
                </a:solidFill>
                <a:ea typeface="+mn-lt"/>
                <a:cs typeface="+mn-lt"/>
              </a:rPr>
              <a:t>Li</a:t>
            </a:r>
            <a:r>
              <a:rPr lang="en-US" sz="1100" b="0" i="0" u="none" strike="noStrike">
                <a:solidFill>
                  <a:schemeClr val="bg1"/>
                </a:solidFill>
                <a:effectLst/>
                <a:ea typeface="+mn-lt"/>
                <a:cs typeface="+mn-lt"/>
              </a:rPr>
              <a:t>, J. </a:t>
            </a:r>
            <a:r>
              <a:rPr lang="en-US" sz="1100">
                <a:solidFill>
                  <a:schemeClr val="bg1"/>
                </a:solidFill>
                <a:ea typeface="+mn-lt"/>
                <a:cs typeface="+mn-lt"/>
              </a:rPr>
              <a:t>Shi, K. Wu, T. Liu, X. Lin, F</a:t>
            </a:r>
            <a:r>
              <a:rPr lang="en-US" sz="1100" b="0" i="0" u="none" strike="noStrike">
                <a:solidFill>
                  <a:schemeClr val="bg1"/>
                </a:solidFill>
                <a:effectLst/>
                <a:ea typeface="+mn-lt"/>
                <a:cs typeface="+mn-lt"/>
              </a:rPr>
              <a:t>. </a:t>
            </a:r>
            <a:r>
              <a:rPr lang="en-US" sz="1100">
                <a:solidFill>
                  <a:schemeClr val="bg1"/>
                </a:solidFill>
                <a:ea typeface="+mn-lt"/>
                <a:cs typeface="+mn-lt"/>
              </a:rPr>
              <a:t>Wang </a:t>
            </a:r>
            <a:r>
              <a:rPr lang="en-US" sz="1100" b="0" i="0" u="none" strike="noStrike">
                <a:solidFill>
                  <a:schemeClr val="bg1"/>
                </a:solidFill>
                <a:effectLst/>
                <a:ea typeface="+mn-lt"/>
                <a:cs typeface="+mn-lt"/>
              </a:rPr>
              <a:t>and </a:t>
            </a:r>
            <a:r>
              <a:rPr lang="en-US" sz="1100">
                <a:solidFill>
                  <a:schemeClr val="bg1"/>
                </a:solidFill>
                <a:ea typeface="+mn-lt"/>
                <a:cs typeface="+mn-lt"/>
              </a:rPr>
              <a:t>Z</a:t>
            </a:r>
            <a:r>
              <a:rPr lang="en-US" sz="1100" b="0" i="0" u="none" strike="noStrike">
                <a:solidFill>
                  <a:schemeClr val="bg1"/>
                </a:solidFill>
                <a:effectLst/>
                <a:ea typeface="+mn-lt"/>
                <a:cs typeface="+mn-lt"/>
              </a:rPr>
              <a:t>. </a:t>
            </a:r>
            <a:r>
              <a:rPr lang="en-US" sz="1100">
                <a:solidFill>
                  <a:schemeClr val="bg1"/>
                </a:solidFill>
                <a:ea typeface="+mn-lt"/>
                <a:cs typeface="+mn-lt"/>
              </a:rPr>
              <a:t>Li</a:t>
            </a:r>
            <a:r>
              <a:rPr lang="en-US" sz="1100" b="0" i="0" u="none" strike="noStrike">
                <a:solidFill>
                  <a:schemeClr val="bg1"/>
                </a:solidFill>
                <a:effectLst/>
                <a:ea typeface="+mn-lt"/>
                <a:cs typeface="+mn-lt"/>
              </a:rPr>
              <a:t>, “</a:t>
            </a:r>
            <a:r>
              <a:rPr lang="en-US" sz="1100">
                <a:solidFill>
                  <a:schemeClr val="bg1"/>
                </a:solidFill>
                <a:ea typeface="+mn-lt"/>
                <a:cs typeface="+mn-lt"/>
              </a:rPr>
              <a:t>Efficient and accurate identification </a:t>
            </a:r>
            <a:r>
              <a:rPr lang="en-US" sz="1100" b="0" i="0" u="none" strike="noStrike">
                <a:solidFill>
                  <a:schemeClr val="bg1"/>
                </a:solidFill>
                <a:effectLst/>
                <a:ea typeface="+mn-lt"/>
                <a:cs typeface="+mn-lt"/>
              </a:rPr>
              <a:t>of </a:t>
            </a:r>
            <a:r>
              <a:rPr lang="en-US" sz="1100">
                <a:solidFill>
                  <a:schemeClr val="bg1"/>
                </a:solidFill>
                <a:ea typeface="+mn-lt"/>
                <a:cs typeface="+mn-lt"/>
              </a:rPr>
              <a:t>ear diseases using an ensemble deep learning model</a:t>
            </a:r>
            <a:r>
              <a:rPr lang="en-US" sz="1100" b="0" i="0" u="none" strike="noStrike">
                <a:solidFill>
                  <a:schemeClr val="bg1"/>
                </a:solidFill>
                <a:effectLst/>
                <a:ea typeface="+mn-lt"/>
                <a:cs typeface="+mn-lt"/>
              </a:rPr>
              <a:t>,” </a:t>
            </a:r>
            <a:r>
              <a:rPr lang="en-US" sz="1100">
                <a:solidFill>
                  <a:schemeClr val="bg1"/>
                </a:solidFill>
                <a:ea typeface="+mn-lt"/>
                <a:cs typeface="+mn-lt"/>
              </a:rPr>
              <a:t>Scientific Reports</a:t>
            </a:r>
            <a:r>
              <a:rPr lang="en-US" sz="1100" b="0" i="0" u="none" strike="noStrike">
                <a:solidFill>
                  <a:schemeClr val="bg1"/>
                </a:solidFill>
                <a:effectLst/>
                <a:ea typeface="+mn-lt"/>
                <a:cs typeface="+mn-lt"/>
              </a:rPr>
              <a:t>, </a:t>
            </a:r>
            <a:r>
              <a:rPr lang="en-US" sz="1100">
                <a:solidFill>
                  <a:schemeClr val="bg1"/>
                </a:solidFill>
                <a:ea typeface="+mn-lt"/>
                <a:cs typeface="+mn-lt"/>
              </a:rPr>
              <a:t>25-May-2021</a:t>
            </a:r>
            <a:r>
              <a:rPr lang="en-US" sz="1100" b="0" i="0" u="none" strike="noStrike">
                <a:solidFill>
                  <a:schemeClr val="bg1"/>
                </a:solidFill>
                <a:effectLst/>
                <a:ea typeface="+mn-lt"/>
                <a:cs typeface="+mn-lt"/>
              </a:rPr>
              <a:t>. [Online]. Available: </a:t>
            </a:r>
            <a:r>
              <a:rPr lang="en-US" sz="1100" b="0" i="0" strike="noStrike">
                <a:solidFill>
                  <a:schemeClr val="bg1"/>
                </a:solidFill>
                <a:effectLst/>
                <a:ea typeface="+mn-lt"/>
                <a:cs typeface="+mn-lt"/>
              </a:rPr>
              <a:t>https://www.</a:t>
            </a:r>
            <a:r>
              <a:rPr lang="en-US" sz="1100">
                <a:solidFill>
                  <a:schemeClr val="bg1"/>
                </a:solidFill>
                <a:ea typeface="+mn-lt"/>
                <a:cs typeface="+mn-lt"/>
              </a:rPr>
              <a:t>nature</a:t>
            </a:r>
            <a:r>
              <a:rPr lang="en-US" sz="1100" b="0" i="0" strike="noStrike">
                <a:solidFill>
                  <a:schemeClr val="bg1"/>
                </a:solidFill>
                <a:effectLst/>
                <a:ea typeface="+mn-lt"/>
                <a:cs typeface="+mn-lt"/>
              </a:rPr>
              <a:t>.</a:t>
            </a:r>
            <a:r>
              <a:rPr lang="en-US" sz="1100">
                <a:solidFill>
                  <a:schemeClr val="bg1"/>
                </a:solidFill>
                <a:ea typeface="+mn-lt"/>
                <a:cs typeface="+mn-lt"/>
              </a:rPr>
              <a:t>com</a:t>
            </a:r>
            <a:r>
              <a:rPr lang="en-US" sz="1100" b="0" i="0" strike="noStrike">
                <a:solidFill>
                  <a:schemeClr val="bg1"/>
                </a:solidFill>
                <a:effectLst/>
                <a:ea typeface="+mn-lt"/>
                <a:cs typeface="+mn-lt"/>
              </a:rPr>
              <a:t>/articles/</a:t>
            </a:r>
            <a:r>
              <a:rPr lang="en-US" sz="1100">
                <a:solidFill>
                  <a:schemeClr val="bg1"/>
                </a:solidFill>
                <a:ea typeface="+mn-lt"/>
                <a:cs typeface="+mn-lt"/>
              </a:rPr>
              <a:t>s41598-021-90345-w.</a:t>
            </a:r>
            <a:r>
              <a:rPr lang="en-US" sz="1100" b="0" i="0" u="none" strike="noStrike">
                <a:solidFill>
                  <a:schemeClr val="bg1"/>
                </a:solidFill>
                <a:effectLst/>
                <a:ea typeface="+mn-lt"/>
                <a:cs typeface="+mn-lt"/>
              </a:rPr>
              <a:t> [Accessed: 4-Dec-2022].</a:t>
            </a:r>
            <a:endParaRPr lang="en-US" sz="1100">
              <a:solidFill>
                <a:schemeClr val="bg1"/>
              </a:solidFill>
              <a:ea typeface="+mn-lt"/>
              <a:cs typeface="+mn-lt"/>
            </a:endParaRPr>
          </a:p>
        </p:txBody>
      </p:sp>
      <p:pic>
        <p:nvPicPr>
          <p:cNvPr id="11" name="Picture 11">
            <a:extLst>
              <a:ext uri="{FF2B5EF4-FFF2-40B4-BE49-F238E27FC236}">
                <a16:creationId xmlns:a16="http://schemas.microsoft.com/office/drawing/2014/main" id="{51E93803-E2AF-EC2F-3CBE-D0DC19218012}"/>
              </a:ext>
            </a:extLst>
          </p:cNvPr>
          <p:cNvPicPr>
            <a:picLocks noChangeAspect="1"/>
          </p:cNvPicPr>
          <p:nvPr/>
        </p:nvPicPr>
        <p:blipFill>
          <a:blip r:embed="rId3"/>
          <a:stretch>
            <a:fillRect/>
          </a:stretch>
        </p:blipFill>
        <p:spPr>
          <a:xfrm>
            <a:off x="6188534" y="1779588"/>
            <a:ext cx="5720550" cy="2015942"/>
          </a:xfrm>
          <a:prstGeom prst="rect">
            <a:avLst/>
          </a:prstGeom>
        </p:spPr>
      </p:pic>
      <p:pic>
        <p:nvPicPr>
          <p:cNvPr id="12" name="Picture 12" descr="A picture containing doughnut, donut&#10;&#10;Description automatically generated">
            <a:extLst>
              <a:ext uri="{FF2B5EF4-FFF2-40B4-BE49-F238E27FC236}">
                <a16:creationId xmlns:a16="http://schemas.microsoft.com/office/drawing/2014/main" id="{EEDBA22F-2C30-CB5E-A20E-2D3035FC8932}"/>
              </a:ext>
            </a:extLst>
          </p:cNvPr>
          <p:cNvPicPr>
            <a:picLocks noChangeAspect="1"/>
          </p:cNvPicPr>
          <p:nvPr/>
        </p:nvPicPr>
        <p:blipFill>
          <a:blip r:embed="rId4"/>
          <a:stretch>
            <a:fillRect/>
          </a:stretch>
        </p:blipFill>
        <p:spPr>
          <a:xfrm>
            <a:off x="1030466" y="3253682"/>
            <a:ext cx="4867716" cy="2888953"/>
          </a:xfrm>
          <a:prstGeom prst="rect">
            <a:avLst/>
          </a:prstGeom>
        </p:spPr>
      </p:pic>
    </p:spTree>
    <p:extLst>
      <p:ext uri="{BB962C8B-B14F-4D97-AF65-F5344CB8AC3E}">
        <p14:creationId xmlns:p14="http://schemas.microsoft.com/office/powerpoint/2010/main" val="360616596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Design Decision</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16</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DenseNet</a:t>
            </a:r>
          </a:p>
        </p:txBody>
      </p:sp>
      <p:pic>
        <p:nvPicPr>
          <p:cNvPr id="2050" name="Picture 2">
            <a:extLst>
              <a:ext uri="{FF2B5EF4-FFF2-40B4-BE49-F238E27FC236}">
                <a16:creationId xmlns:a16="http://schemas.microsoft.com/office/drawing/2014/main" id="{8F642005-19A6-408D-04BE-273405C60F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8698" y="2614537"/>
            <a:ext cx="10488861" cy="2351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07329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Final Architecture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17</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DenseNet</a:t>
            </a:r>
          </a:p>
        </p:txBody>
      </p:sp>
      <p:graphicFrame>
        <p:nvGraphicFramePr>
          <p:cNvPr id="11" name="Table 10">
            <a:extLst>
              <a:ext uri="{FF2B5EF4-FFF2-40B4-BE49-F238E27FC236}">
                <a16:creationId xmlns:a16="http://schemas.microsoft.com/office/drawing/2014/main" id="{A72881C2-54DF-C910-6118-F6545DA5D51E}"/>
              </a:ext>
            </a:extLst>
          </p:cNvPr>
          <p:cNvGraphicFramePr>
            <a:graphicFrameLocks noGrp="1"/>
          </p:cNvGraphicFramePr>
          <p:nvPr>
            <p:extLst>
              <p:ext uri="{D42A27DB-BD31-4B8C-83A1-F6EECF244321}">
                <p14:modId xmlns:p14="http://schemas.microsoft.com/office/powerpoint/2010/main" val="3817449446"/>
              </p:ext>
            </p:extLst>
          </p:nvPr>
        </p:nvGraphicFramePr>
        <p:xfrm>
          <a:off x="601228" y="2149998"/>
          <a:ext cx="6307196" cy="3017996"/>
        </p:xfrm>
        <a:graphic>
          <a:graphicData uri="http://schemas.openxmlformats.org/drawingml/2006/table">
            <a:tbl>
              <a:tblPr/>
              <a:tblGrid>
                <a:gridCol w="1188755">
                  <a:extLst>
                    <a:ext uri="{9D8B030D-6E8A-4147-A177-3AD203B41FA5}">
                      <a16:colId xmlns:a16="http://schemas.microsoft.com/office/drawing/2014/main" val="1817166252"/>
                    </a:ext>
                  </a:extLst>
                </a:gridCol>
                <a:gridCol w="525744">
                  <a:extLst>
                    <a:ext uri="{9D8B030D-6E8A-4147-A177-3AD203B41FA5}">
                      <a16:colId xmlns:a16="http://schemas.microsoft.com/office/drawing/2014/main" val="1435273826"/>
                    </a:ext>
                  </a:extLst>
                </a:gridCol>
                <a:gridCol w="914400">
                  <a:extLst>
                    <a:ext uri="{9D8B030D-6E8A-4147-A177-3AD203B41FA5}">
                      <a16:colId xmlns:a16="http://schemas.microsoft.com/office/drawing/2014/main" val="2565986981"/>
                    </a:ext>
                  </a:extLst>
                </a:gridCol>
                <a:gridCol w="680720">
                  <a:extLst>
                    <a:ext uri="{9D8B030D-6E8A-4147-A177-3AD203B41FA5}">
                      <a16:colId xmlns:a16="http://schemas.microsoft.com/office/drawing/2014/main" val="4164421202"/>
                    </a:ext>
                  </a:extLst>
                </a:gridCol>
                <a:gridCol w="664994">
                  <a:extLst>
                    <a:ext uri="{9D8B030D-6E8A-4147-A177-3AD203B41FA5}">
                      <a16:colId xmlns:a16="http://schemas.microsoft.com/office/drawing/2014/main" val="999991474"/>
                    </a:ext>
                  </a:extLst>
                </a:gridCol>
                <a:gridCol w="753181">
                  <a:extLst>
                    <a:ext uri="{9D8B030D-6E8A-4147-A177-3AD203B41FA5}">
                      <a16:colId xmlns:a16="http://schemas.microsoft.com/office/drawing/2014/main" val="3533335763"/>
                    </a:ext>
                  </a:extLst>
                </a:gridCol>
                <a:gridCol w="725585">
                  <a:extLst>
                    <a:ext uri="{9D8B030D-6E8A-4147-A177-3AD203B41FA5}">
                      <a16:colId xmlns:a16="http://schemas.microsoft.com/office/drawing/2014/main" val="1975573413"/>
                    </a:ext>
                  </a:extLst>
                </a:gridCol>
                <a:gridCol w="853817">
                  <a:extLst>
                    <a:ext uri="{9D8B030D-6E8A-4147-A177-3AD203B41FA5}">
                      <a16:colId xmlns:a16="http://schemas.microsoft.com/office/drawing/2014/main" val="4047746448"/>
                    </a:ext>
                  </a:extLst>
                </a:gridCol>
              </a:tblGrid>
              <a:tr h="714726">
                <a:tc>
                  <a:txBody>
                    <a:bodyPr/>
                    <a:lstStyle/>
                    <a:p>
                      <a:pPr algn="ctr" rtl="0" fontAlgn="t">
                        <a:spcBef>
                          <a:spcPts val="0"/>
                        </a:spcBef>
                        <a:spcAft>
                          <a:spcPts val="700"/>
                        </a:spcAft>
                      </a:pPr>
                      <a:r>
                        <a:rPr lang="en-CA" sz="1200" b="1" i="0" u="none" strike="noStrike">
                          <a:solidFill>
                            <a:srgbClr val="000000"/>
                          </a:solidFill>
                          <a:effectLst/>
                          <a:latin typeface="Times New Roman"/>
                        </a:rPr>
                        <a:t>Training Run</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Times New Roman"/>
                        </a:rPr>
                        <a:t>LR</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Momentum</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Batch Size</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Val. Loss</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Val. </a:t>
                      </a:r>
                      <a:endParaRPr lang="en-CA">
                        <a:effectLst/>
                        <a:latin typeface="Times New Roman"/>
                      </a:endParaRPr>
                    </a:p>
                    <a:p>
                      <a:pPr algn="ctr" rtl="0" fontAlgn="t">
                        <a:spcBef>
                          <a:spcPts val="0"/>
                        </a:spcBef>
                        <a:spcAft>
                          <a:spcPts val="700"/>
                        </a:spcAft>
                      </a:pPr>
                      <a:r>
                        <a:rPr lang="en-CA" sz="1200" b="1" i="0" u="none" strike="noStrike">
                          <a:solidFill>
                            <a:srgbClr val="000000"/>
                          </a:solidFill>
                          <a:effectLst/>
                          <a:latin typeface="Times New Roman"/>
                        </a:rPr>
                        <a:t>Precision</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Val. Recall</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Times New Roman"/>
                        </a:rPr>
                        <a:t>Val. </a:t>
                      </a:r>
                      <a:endParaRPr lang="en-CA">
                        <a:effectLst/>
                        <a:latin typeface="Times New Roman"/>
                      </a:endParaRPr>
                    </a:p>
                    <a:p>
                      <a:pPr algn="ctr" rtl="0" fontAlgn="t">
                        <a:spcBef>
                          <a:spcPts val="0"/>
                        </a:spcBef>
                        <a:spcAft>
                          <a:spcPts val="700"/>
                        </a:spcAft>
                      </a:pPr>
                      <a:r>
                        <a:rPr lang="en-CA" sz="1200" b="1" i="0" u="none" strike="noStrike">
                          <a:solidFill>
                            <a:srgbClr val="000000"/>
                          </a:solidFill>
                          <a:effectLst/>
                          <a:latin typeface="Times New Roman"/>
                        </a:rPr>
                        <a:t>Accuracy</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155565671"/>
                  </a:ext>
                </a:extLst>
              </a:tr>
              <a:tr h="460654">
                <a:tc>
                  <a:txBody>
                    <a:bodyPr/>
                    <a:lstStyle/>
                    <a:p>
                      <a:pPr algn="ctr" rtl="0" fontAlgn="t">
                        <a:spcBef>
                          <a:spcPts val="0"/>
                        </a:spcBef>
                        <a:spcAft>
                          <a:spcPts val="700"/>
                        </a:spcAft>
                      </a:pPr>
                      <a:r>
                        <a:rPr lang="en-CA" sz="1200" b="0" i="0" u="none" strike="noStrike">
                          <a:solidFill>
                            <a:srgbClr val="000000"/>
                          </a:solidFill>
                          <a:effectLst/>
                          <a:latin typeface="Times New Roman"/>
                        </a:rPr>
                        <a:t>decent-paper-1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50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0.6065</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0.2500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0.0521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0.6874</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2577901"/>
                  </a:ext>
                </a:extLst>
              </a:tr>
              <a:tr h="460654">
                <a:tc>
                  <a:txBody>
                    <a:bodyPr/>
                    <a:lstStyle/>
                    <a:p>
                      <a:pPr algn="ctr" rtl="0" fontAlgn="t">
                        <a:spcBef>
                          <a:spcPts val="0"/>
                        </a:spcBef>
                        <a:spcAft>
                          <a:spcPts val="700"/>
                        </a:spcAft>
                      </a:pPr>
                      <a:r>
                        <a:rPr lang="en-CA" sz="1200" b="0" i="0" u="none" strike="noStrike">
                          <a:solidFill>
                            <a:srgbClr val="000000"/>
                          </a:solidFill>
                          <a:effectLst/>
                          <a:latin typeface="Times New Roman"/>
                        </a:rPr>
                        <a:t>hardy-feather-2</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0.05</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50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0.5921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0.3864</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0.4435</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0.6833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05039423"/>
                  </a:ext>
                </a:extLst>
              </a:tr>
              <a:tr h="460654">
                <a:tc>
                  <a:txBody>
                    <a:bodyPr/>
                    <a:lstStyle/>
                    <a:p>
                      <a:pPr algn="ctr" rtl="0" fontAlgn="t">
                        <a:spcBef>
                          <a:spcPts val="0"/>
                        </a:spcBef>
                        <a:spcAft>
                          <a:spcPts val="700"/>
                        </a:spcAft>
                      </a:pPr>
                      <a:r>
                        <a:rPr lang="en-CA" sz="1200" b="0" i="0" u="none" strike="noStrike">
                          <a:solidFill>
                            <a:srgbClr val="000000"/>
                          </a:solidFill>
                          <a:effectLst/>
                          <a:latin typeface="Times New Roman"/>
                        </a:rPr>
                        <a:t>honest-grass-3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20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0.6462</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0.4523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0.6847</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0.6593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650980719"/>
                  </a:ext>
                </a:extLst>
              </a:tr>
              <a:tr h="460654">
                <a:tc>
                  <a:txBody>
                    <a:bodyPr/>
                    <a:lstStyle/>
                    <a:p>
                      <a:pPr algn="ctr" rtl="0" fontAlgn="t">
                        <a:spcBef>
                          <a:spcPts val="0"/>
                        </a:spcBef>
                        <a:spcAft>
                          <a:spcPts val="700"/>
                        </a:spcAft>
                      </a:pPr>
                      <a:r>
                        <a:rPr lang="en-CA" sz="1200" b="0" i="0" u="none" strike="noStrike">
                          <a:solidFill>
                            <a:srgbClr val="000000"/>
                          </a:solidFill>
                          <a:effectLst/>
                          <a:latin typeface="Times New Roman"/>
                        </a:rPr>
                        <a:t>northern-lake-6</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10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0.6413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0.4412</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0.1556</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0.6362</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8884008"/>
                  </a:ext>
                </a:extLst>
              </a:tr>
              <a:tr h="460654">
                <a:tc>
                  <a:txBody>
                    <a:bodyPr/>
                    <a:lstStyle/>
                    <a:p>
                      <a:pPr algn="ctr" rtl="0" fontAlgn="t">
                        <a:spcBef>
                          <a:spcPts val="0"/>
                        </a:spcBef>
                        <a:spcAft>
                          <a:spcPts val="700"/>
                        </a:spcAft>
                      </a:pPr>
                      <a:r>
                        <a:rPr lang="en-CA" sz="1200" b="0" i="0" u="none" strike="noStrike">
                          <a:solidFill>
                            <a:srgbClr val="000000"/>
                          </a:solidFill>
                          <a:effectLst/>
                          <a:latin typeface="Times New Roman"/>
                        </a:rPr>
                        <a:t>fresh-bee-7</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20</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0.6523</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0.2937</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0.4231</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Times New Roman"/>
                        </a:rPr>
                        <a:t>0.6884</a:t>
                      </a:r>
                      <a:endParaRPr lang="en-CA">
                        <a:effectLst/>
                        <a:latin typeface="Times New Roman"/>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4266653882"/>
                  </a:ext>
                </a:extLst>
              </a:tr>
            </a:tbl>
          </a:graphicData>
        </a:graphic>
      </p:graphicFrame>
      <p:sp>
        <p:nvSpPr>
          <p:cNvPr id="13" name="Rectangle: Rounded Corners 12">
            <a:extLst>
              <a:ext uri="{FF2B5EF4-FFF2-40B4-BE49-F238E27FC236}">
                <a16:creationId xmlns:a16="http://schemas.microsoft.com/office/drawing/2014/main" id="{2D6F231B-68E4-1C37-8175-B61E16BEF234}"/>
              </a:ext>
            </a:extLst>
          </p:cNvPr>
          <p:cNvSpPr/>
          <p:nvPr/>
        </p:nvSpPr>
        <p:spPr>
          <a:xfrm>
            <a:off x="515244" y="5525799"/>
            <a:ext cx="6479164" cy="729799"/>
          </a:xfrm>
          <a:prstGeom prst="roundRect">
            <a:avLst>
              <a:gd name="adj" fmla="val 6011"/>
            </a:avLst>
          </a:prstGeom>
          <a:solidFill>
            <a:schemeClr val="tx2">
              <a:lumMod val="40000"/>
              <a:lumOff val="60000"/>
            </a:schemeClr>
          </a:solidFill>
          <a:ln>
            <a:solidFill>
              <a:schemeClr val="tx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CA" sz="1200" b="1"/>
              <a:t>Test Results</a:t>
            </a:r>
            <a:r>
              <a:rPr lang="en-CA" sz="1200"/>
              <a:t>: Loss: 0.6877, </a:t>
            </a:r>
            <a:r>
              <a:rPr lang="en-CA" sz="1200" b="1"/>
              <a:t>Precision</a:t>
            </a:r>
            <a:r>
              <a:rPr lang="en-CA" sz="1200"/>
              <a:t>: </a:t>
            </a:r>
            <a:r>
              <a:rPr lang="en-CA" sz="1200" i="1"/>
              <a:t>45.98</a:t>
            </a:r>
            <a:r>
              <a:rPr lang="en-CA" sz="1200"/>
              <a:t>%, </a:t>
            </a:r>
            <a:r>
              <a:rPr lang="en-CA" sz="1200" b="1"/>
              <a:t>Recall</a:t>
            </a:r>
            <a:r>
              <a:rPr lang="en-CA" sz="1200"/>
              <a:t>: </a:t>
            </a:r>
            <a:r>
              <a:rPr lang="en-CA" sz="1200" i="1"/>
              <a:t>4.13</a:t>
            </a:r>
            <a:r>
              <a:rPr lang="en-CA" sz="1200"/>
              <a:t>%, Accuracy: 61.04%</a:t>
            </a:r>
          </a:p>
        </p:txBody>
      </p:sp>
      <p:sp>
        <p:nvSpPr>
          <p:cNvPr id="14" name="TextBox 13">
            <a:extLst>
              <a:ext uri="{FF2B5EF4-FFF2-40B4-BE49-F238E27FC236}">
                <a16:creationId xmlns:a16="http://schemas.microsoft.com/office/drawing/2014/main" id="{0369BCA7-CFFB-D6F2-3C29-D0704AD1D045}"/>
              </a:ext>
            </a:extLst>
          </p:cNvPr>
          <p:cNvSpPr txBox="1"/>
          <p:nvPr/>
        </p:nvSpPr>
        <p:spPr>
          <a:xfrm>
            <a:off x="8685005" y="1780666"/>
            <a:ext cx="2291625" cy="369332"/>
          </a:xfrm>
          <a:prstGeom prst="rect">
            <a:avLst/>
          </a:prstGeom>
          <a:noFill/>
        </p:spPr>
        <p:txBody>
          <a:bodyPr wrap="square" lIns="91440" tIns="45720" rIns="91440" bIns="45720" anchor="t">
            <a:spAutoFit/>
          </a:bodyPr>
          <a:lstStyle/>
          <a:p>
            <a:r>
              <a:rPr lang="en-CA" b="1">
                <a:solidFill>
                  <a:schemeClr val="bg1"/>
                </a:solidFill>
              </a:rPr>
              <a:t>honest-grass-3</a:t>
            </a:r>
          </a:p>
        </p:txBody>
      </p:sp>
      <p:pic>
        <p:nvPicPr>
          <p:cNvPr id="20" name="Picture 20" descr="Chart, line chart&#10;&#10;Description automatically generated">
            <a:extLst>
              <a:ext uri="{FF2B5EF4-FFF2-40B4-BE49-F238E27FC236}">
                <a16:creationId xmlns:a16="http://schemas.microsoft.com/office/drawing/2014/main" id="{E934BD98-876A-DFEB-A40C-F8CBA706B224}"/>
              </a:ext>
            </a:extLst>
          </p:cNvPr>
          <p:cNvPicPr>
            <a:picLocks noChangeAspect="1"/>
          </p:cNvPicPr>
          <p:nvPr/>
        </p:nvPicPr>
        <p:blipFill>
          <a:blip r:embed="rId3"/>
          <a:stretch>
            <a:fillRect/>
          </a:stretch>
        </p:blipFill>
        <p:spPr>
          <a:xfrm>
            <a:off x="9529262" y="2198471"/>
            <a:ext cx="2507859" cy="1462665"/>
          </a:xfrm>
          <a:prstGeom prst="rect">
            <a:avLst/>
          </a:prstGeom>
          <a:ln>
            <a:solidFill>
              <a:schemeClr val="bg1"/>
            </a:solidFill>
          </a:ln>
        </p:spPr>
      </p:pic>
      <p:pic>
        <p:nvPicPr>
          <p:cNvPr id="19" name="Picture 19" descr="Chart, line chart&#10;&#10;Description automatically generated">
            <a:extLst>
              <a:ext uri="{FF2B5EF4-FFF2-40B4-BE49-F238E27FC236}">
                <a16:creationId xmlns:a16="http://schemas.microsoft.com/office/drawing/2014/main" id="{C20EF30B-96B7-36C2-3BDC-93ACBCB8B0DA}"/>
              </a:ext>
            </a:extLst>
          </p:cNvPr>
          <p:cNvPicPr>
            <a:picLocks noChangeAspect="1"/>
          </p:cNvPicPr>
          <p:nvPr/>
        </p:nvPicPr>
        <p:blipFill>
          <a:blip r:embed="rId4"/>
          <a:stretch>
            <a:fillRect/>
          </a:stretch>
        </p:blipFill>
        <p:spPr>
          <a:xfrm>
            <a:off x="7171271" y="2199034"/>
            <a:ext cx="2514160" cy="1462619"/>
          </a:xfrm>
          <a:prstGeom prst="rect">
            <a:avLst/>
          </a:prstGeom>
          <a:ln>
            <a:solidFill>
              <a:schemeClr val="bg1"/>
            </a:solidFill>
          </a:ln>
        </p:spPr>
      </p:pic>
      <p:pic>
        <p:nvPicPr>
          <p:cNvPr id="3" name="Picture 7" descr="Chart, line chart, histogram&#10;&#10;Description automatically generated">
            <a:extLst>
              <a:ext uri="{FF2B5EF4-FFF2-40B4-BE49-F238E27FC236}">
                <a16:creationId xmlns:a16="http://schemas.microsoft.com/office/drawing/2014/main" id="{5DE5BE5B-2B0A-769B-996A-7913790706EB}"/>
              </a:ext>
            </a:extLst>
          </p:cNvPr>
          <p:cNvPicPr>
            <a:picLocks noChangeAspect="1"/>
          </p:cNvPicPr>
          <p:nvPr/>
        </p:nvPicPr>
        <p:blipFill>
          <a:blip r:embed="rId5"/>
          <a:stretch>
            <a:fillRect/>
          </a:stretch>
        </p:blipFill>
        <p:spPr>
          <a:xfrm>
            <a:off x="9521037" y="3660329"/>
            <a:ext cx="2522968" cy="1435736"/>
          </a:xfrm>
          <a:prstGeom prst="rect">
            <a:avLst/>
          </a:prstGeom>
          <a:ln>
            <a:solidFill>
              <a:schemeClr val="bg1"/>
            </a:solidFill>
          </a:ln>
        </p:spPr>
      </p:pic>
      <p:pic>
        <p:nvPicPr>
          <p:cNvPr id="8" name="Picture 8" descr="Chart, line chart&#10;&#10;Description automatically generated">
            <a:extLst>
              <a:ext uri="{FF2B5EF4-FFF2-40B4-BE49-F238E27FC236}">
                <a16:creationId xmlns:a16="http://schemas.microsoft.com/office/drawing/2014/main" id="{F30E65AD-458E-9102-A179-3154E958194C}"/>
              </a:ext>
            </a:extLst>
          </p:cNvPr>
          <p:cNvPicPr>
            <a:picLocks noChangeAspect="1"/>
          </p:cNvPicPr>
          <p:nvPr/>
        </p:nvPicPr>
        <p:blipFill>
          <a:blip r:embed="rId6"/>
          <a:stretch>
            <a:fillRect/>
          </a:stretch>
        </p:blipFill>
        <p:spPr>
          <a:xfrm>
            <a:off x="7173371" y="3659574"/>
            <a:ext cx="2514160" cy="1437245"/>
          </a:xfrm>
          <a:prstGeom prst="rect">
            <a:avLst/>
          </a:prstGeom>
          <a:ln>
            <a:solidFill>
              <a:schemeClr val="bg1"/>
            </a:solidFill>
          </a:ln>
        </p:spPr>
      </p:pic>
    </p:spTree>
    <p:extLst>
      <p:ext uri="{BB962C8B-B14F-4D97-AF65-F5344CB8AC3E}">
        <p14:creationId xmlns:p14="http://schemas.microsoft.com/office/powerpoint/2010/main" val="59849050"/>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Prior Work</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18</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AlexNet</a:t>
            </a:r>
          </a:p>
        </p:txBody>
      </p:sp>
      <p:pic>
        <p:nvPicPr>
          <p:cNvPr id="10" name="Picture 9">
            <a:extLst>
              <a:ext uri="{FF2B5EF4-FFF2-40B4-BE49-F238E27FC236}">
                <a16:creationId xmlns:a16="http://schemas.microsoft.com/office/drawing/2014/main" id="{CCA57837-08AF-F7D5-4D20-A3C7C9B18F41}"/>
              </a:ext>
            </a:extLst>
          </p:cNvPr>
          <p:cNvPicPr>
            <a:picLocks noChangeAspect="1"/>
          </p:cNvPicPr>
          <p:nvPr/>
        </p:nvPicPr>
        <p:blipFill rotWithShape="1">
          <a:blip r:embed="rId3"/>
          <a:srcRect t="30494"/>
          <a:stretch/>
        </p:blipFill>
        <p:spPr>
          <a:xfrm>
            <a:off x="5509044" y="2448912"/>
            <a:ext cx="6397206" cy="1384196"/>
          </a:xfrm>
          <a:prstGeom prst="rect">
            <a:avLst/>
          </a:prstGeom>
        </p:spPr>
      </p:pic>
      <p:pic>
        <p:nvPicPr>
          <p:cNvPr id="14" name="Picture 13">
            <a:extLst>
              <a:ext uri="{FF2B5EF4-FFF2-40B4-BE49-F238E27FC236}">
                <a16:creationId xmlns:a16="http://schemas.microsoft.com/office/drawing/2014/main" id="{3EE7C7B2-C50F-37F6-B4D5-9273B2193C1F}"/>
              </a:ext>
            </a:extLst>
          </p:cNvPr>
          <p:cNvPicPr>
            <a:picLocks noChangeAspect="1"/>
          </p:cNvPicPr>
          <p:nvPr/>
        </p:nvPicPr>
        <p:blipFill>
          <a:blip r:embed="rId4"/>
          <a:stretch>
            <a:fillRect/>
          </a:stretch>
        </p:blipFill>
        <p:spPr>
          <a:xfrm>
            <a:off x="3278843" y="2199717"/>
            <a:ext cx="1971238" cy="18969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185129D9-242A-B16F-AFF2-0D79F3B7F3E5}"/>
              </a:ext>
            </a:extLst>
          </p:cNvPr>
          <p:cNvPicPr>
            <a:picLocks noChangeAspect="1"/>
          </p:cNvPicPr>
          <p:nvPr/>
        </p:nvPicPr>
        <p:blipFill>
          <a:blip r:embed="rId5"/>
          <a:stretch>
            <a:fillRect/>
          </a:stretch>
        </p:blipFill>
        <p:spPr>
          <a:xfrm>
            <a:off x="460188" y="4308038"/>
            <a:ext cx="7741241" cy="189691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0" name="Picture 19">
            <a:extLst>
              <a:ext uri="{FF2B5EF4-FFF2-40B4-BE49-F238E27FC236}">
                <a16:creationId xmlns:a16="http://schemas.microsoft.com/office/drawing/2014/main" id="{BF0B695F-B990-B591-15DB-DCD1B26C55E7}"/>
              </a:ext>
            </a:extLst>
          </p:cNvPr>
          <p:cNvPicPr>
            <a:picLocks noChangeAspect="1"/>
          </p:cNvPicPr>
          <p:nvPr/>
        </p:nvPicPr>
        <p:blipFill>
          <a:blip r:embed="rId6"/>
          <a:stretch>
            <a:fillRect/>
          </a:stretch>
        </p:blipFill>
        <p:spPr>
          <a:xfrm>
            <a:off x="753803" y="2201318"/>
            <a:ext cx="2098454" cy="18793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a:extLst>
              <a:ext uri="{FF2B5EF4-FFF2-40B4-BE49-F238E27FC236}">
                <a16:creationId xmlns:a16="http://schemas.microsoft.com/office/drawing/2014/main" id="{14D29537-F71E-E7DF-A1F7-31E96A103114}"/>
              </a:ext>
            </a:extLst>
          </p:cNvPr>
          <p:cNvSpPr txBox="1"/>
          <p:nvPr/>
        </p:nvSpPr>
        <p:spPr>
          <a:xfrm>
            <a:off x="8389111" y="4911017"/>
            <a:ext cx="3433632" cy="1277273"/>
          </a:xfrm>
          <a:prstGeom prst="rect">
            <a:avLst/>
          </a:prstGeom>
          <a:noFill/>
        </p:spPr>
        <p:txBody>
          <a:bodyPr wrap="square" lIns="91440" tIns="45720" rIns="91440" bIns="45720" rtlCol="0" anchor="t">
            <a:spAutoFit/>
          </a:bodyPr>
          <a:lstStyle/>
          <a:p>
            <a:r>
              <a:rPr lang="en-US" sz="1100" b="0" i="0" u="none" strike="noStrike">
                <a:solidFill>
                  <a:srgbClr val="000000"/>
                </a:solidFill>
                <a:effectLst/>
              </a:rPr>
              <a:t> D. Zhang, J. H. Noble and B. M. </a:t>
            </a:r>
            <a:r>
              <a:rPr lang="en-US" sz="1100" b="0" i="0" u="none" strike="noStrike" err="1">
                <a:solidFill>
                  <a:srgbClr val="000000"/>
                </a:solidFill>
                <a:effectLst/>
              </a:rPr>
              <a:t>Dawant</a:t>
            </a:r>
            <a:r>
              <a:rPr lang="en-US" sz="1100" b="0" i="0" u="none" strike="noStrike">
                <a:solidFill>
                  <a:srgbClr val="000000"/>
                </a:solidFill>
                <a:effectLst/>
              </a:rPr>
              <a:t>, “Automatic Detection of the Inner Ears in Head CT Images Using Deep Convolutional Neural Networks,” </a:t>
            </a:r>
            <a:r>
              <a:rPr lang="en-US" sz="1100" b="0" i="1" u="none" strike="noStrike">
                <a:solidFill>
                  <a:srgbClr val="000000"/>
                </a:solidFill>
                <a:effectLst/>
              </a:rPr>
              <a:t>National Library of Medicine</a:t>
            </a:r>
            <a:r>
              <a:rPr lang="en-US" sz="1100" b="0" i="0" u="none" strike="noStrike">
                <a:solidFill>
                  <a:srgbClr val="000000"/>
                </a:solidFill>
                <a:effectLst/>
              </a:rPr>
              <a:t>, 19-Apr-2019. [Online]. Available: </a:t>
            </a:r>
            <a:r>
              <a:rPr lang="en-US" sz="1100" b="0" i="0" u="sng" strike="noStrike">
                <a:solidFill>
                  <a:srgbClr val="1155CC"/>
                </a:solidFill>
                <a:effectLst/>
                <a:hlinkClick r:id="rId7"/>
              </a:rPr>
              <a:t>https://www.ncbi.nlm.nih.gov/pmc/articles/PMC6474381/</a:t>
            </a:r>
            <a:r>
              <a:rPr lang="en-US" sz="1100" b="0" i="0" u="none" strike="noStrike">
                <a:solidFill>
                  <a:srgbClr val="000000"/>
                </a:solidFill>
                <a:effectLst/>
              </a:rPr>
              <a:t>. [Accessed: 4-Dec-2022].</a:t>
            </a:r>
            <a:endParaRPr lang="en-CA" sz="1100"/>
          </a:p>
        </p:txBody>
      </p:sp>
    </p:spTree>
    <p:extLst>
      <p:ext uri="{BB962C8B-B14F-4D97-AF65-F5344CB8AC3E}">
        <p14:creationId xmlns:p14="http://schemas.microsoft.com/office/powerpoint/2010/main" val="237193432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Design Decision</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19</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AlexNet</a:t>
            </a:r>
          </a:p>
        </p:txBody>
      </p:sp>
      <p:graphicFrame>
        <p:nvGraphicFramePr>
          <p:cNvPr id="43" name="Diagram 42">
            <a:extLst>
              <a:ext uri="{FF2B5EF4-FFF2-40B4-BE49-F238E27FC236}">
                <a16:creationId xmlns:a16="http://schemas.microsoft.com/office/drawing/2014/main" id="{24C79262-4D38-8A50-C288-DC27892099BA}"/>
              </a:ext>
            </a:extLst>
          </p:cNvPr>
          <p:cNvGraphicFramePr/>
          <p:nvPr>
            <p:extLst>
              <p:ext uri="{D42A27DB-BD31-4B8C-83A1-F6EECF244321}">
                <p14:modId xmlns:p14="http://schemas.microsoft.com/office/powerpoint/2010/main" val="86365702"/>
              </p:ext>
            </p:extLst>
          </p:nvPr>
        </p:nvGraphicFramePr>
        <p:xfrm>
          <a:off x="5917215" y="1465376"/>
          <a:ext cx="6224717" cy="4381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6" name="Picture 2">
            <a:extLst>
              <a:ext uri="{FF2B5EF4-FFF2-40B4-BE49-F238E27FC236}">
                <a16:creationId xmlns:a16="http://schemas.microsoft.com/office/drawing/2014/main" id="{FB6A19CE-3B89-D3FF-9E5B-08239BAA87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7077" y="2416834"/>
            <a:ext cx="5361797" cy="292270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212D72A-C0AC-01B1-7D1E-D5F0F7D93C46}"/>
              </a:ext>
            </a:extLst>
          </p:cNvPr>
          <p:cNvSpPr txBox="1"/>
          <p:nvPr/>
        </p:nvSpPr>
        <p:spPr>
          <a:xfrm>
            <a:off x="439312" y="5996366"/>
            <a:ext cx="5217455" cy="600164"/>
          </a:xfrm>
          <a:prstGeom prst="rect">
            <a:avLst/>
          </a:prstGeom>
          <a:noFill/>
        </p:spPr>
        <p:txBody>
          <a:bodyPr wrap="square" lIns="91440" tIns="45720" rIns="91440" bIns="45720" rtlCol="0" anchor="t">
            <a:spAutoFit/>
          </a:bodyPr>
          <a:lstStyle/>
          <a:p>
            <a:pPr algn="just" rtl="0" fontAlgn="base">
              <a:spcBef>
                <a:spcPts val="0"/>
              </a:spcBef>
              <a:spcAft>
                <a:spcPts val="700"/>
              </a:spcAft>
            </a:pPr>
            <a:r>
              <a:rPr lang="en-CA" sz="1100" b="0" i="0" u="none" strike="noStrike">
                <a:solidFill>
                  <a:srgbClr val="000000"/>
                </a:solidFill>
                <a:effectLst/>
              </a:rPr>
              <a:t>A. H. Reynolds, “Large-scale image recognition: </a:t>
            </a:r>
            <a:r>
              <a:rPr lang="en-CA" sz="1100" b="0" i="0" u="none" strike="noStrike" err="1">
                <a:solidFill>
                  <a:srgbClr val="000000"/>
                </a:solidFill>
                <a:effectLst/>
              </a:rPr>
              <a:t>AlexNet</a:t>
            </a:r>
            <a:r>
              <a:rPr lang="en-CA" sz="1100" b="0" i="0" u="none" strike="noStrike">
                <a:solidFill>
                  <a:srgbClr val="000000"/>
                </a:solidFill>
                <a:effectLst/>
              </a:rPr>
              <a:t>,” </a:t>
            </a:r>
            <a:r>
              <a:rPr lang="en-CA" sz="1100" b="0" i="1" u="none" strike="noStrike">
                <a:solidFill>
                  <a:srgbClr val="000000"/>
                </a:solidFill>
                <a:effectLst/>
              </a:rPr>
              <a:t>Anh H. Reynolds</a:t>
            </a:r>
            <a:r>
              <a:rPr lang="en-CA" sz="1100" b="0" i="0" u="none" strike="noStrike">
                <a:solidFill>
                  <a:srgbClr val="000000"/>
                </a:solidFill>
                <a:effectLst/>
              </a:rPr>
              <a:t>, n.d. [Online]. Available: </a:t>
            </a:r>
            <a:r>
              <a:rPr lang="en-CA" sz="1100" b="0" i="0" u="sng" strike="noStrike">
                <a:solidFill>
                  <a:srgbClr val="1155CC"/>
                </a:solidFill>
                <a:effectLst/>
                <a:hlinkClick r:id="rId9"/>
              </a:rPr>
              <a:t>https://anhreynolds.com/blogs/alexnet.html</a:t>
            </a:r>
            <a:r>
              <a:rPr lang="en-CA" sz="1100" b="0" i="0" u="none" strike="noStrike">
                <a:solidFill>
                  <a:srgbClr val="000000"/>
                </a:solidFill>
                <a:effectLst/>
              </a:rPr>
              <a:t>. [Accessed: 4-Dec-2022].</a:t>
            </a:r>
          </a:p>
        </p:txBody>
      </p:sp>
    </p:spTree>
    <p:extLst>
      <p:ext uri="{BB962C8B-B14F-4D97-AF65-F5344CB8AC3E}">
        <p14:creationId xmlns:p14="http://schemas.microsoft.com/office/powerpoint/2010/main" val="1492073806"/>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p:txBody>
          <a:bodyPr/>
          <a:lstStyle/>
          <a:p>
            <a:r>
              <a:rPr lang="en-US"/>
              <a:t>Background</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Background</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a:t>
            </a:fld>
            <a:endParaRPr lang="en-US"/>
          </a:p>
        </p:txBody>
      </p:sp>
      <p:pic>
        <p:nvPicPr>
          <p:cNvPr id="7" name="Picture 4" descr="Diagram&#10;&#10;Description automatically generated">
            <a:extLst>
              <a:ext uri="{FF2B5EF4-FFF2-40B4-BE49-F238E27FC236}">
                <a16:creationId xmlns:a16="http://schemas.microsoft.com/office/drawing/2014/main" id="{CA191204-1FC8-B134-20DE-3CF679E18F8E}"/>
              </a:ext>
            </a:extLst>
          </p:cNvPr>
          <p:cNvPicPr>
            <a:picLocks noChangeAspect="1"/>
          </p:cNvPicPr>
          <p:nvPr/>
        </p:nvPicPr>
        <p:blipFill rotWithShape="1">
          <a:blip r:embed="rId3"/>
          <a:srcRect t="9434" r="-124" b="270"/>
          <a:stretch/>
        </p:blipFill>
        <p:spPr>
          <a:xfrm>
            <a:off x="7073629" y="1232692"/>
            <a:ext cx="4631968" cy="4177344"/>
          </a:xfrm>
          <a:prstGeom prst="rect">
            <a:avLst/>
          </a:prstGeom>
        </p:spPr>
      </p:pic>
      <p:sp>
        <p:nvSpPr>
          <p:cNvPr id="10" name="TextBox 9">
            <a:extLst>
              <a:ext uri="{FF2B5EF4-FFF2-40B4-BE49-F238E27FC236}">
                <a16:creationId xmlns:a16="http://schemas.microsoft.com/office/drawing/2014/main" id="{6F3A75CD-E9F2-0459-4105-B1ACEF8780C6}"/>
              </a:ext>
            </a:extLst>
          </p:cNvPr>
          <p:cNvSpPr txBox="1"/>
          <p:nvPr/>
        </p:nvSpPr>
        <p:spPr>
          <a:xfrm>
            <a:off x="7191750" y="5459519"/>
            <a:ext cx="4622243" cy="600164"/>
          </a:xfrm>
          <a:prstGeom prst="rect">
            <a:avLst/>
          </a:prstGeom>
          <a:noFill/>
        </p:spPr>
        <p:txBody>
          <a:bodyPr wrap="square" rtlCol="0">
            <a:spAutoFit/>
          </a:bodyPr>
          <a:lstStyle/>
          <a:p>
            <a:r>
              <a:rPr lang="en-CA" sz="1100" err="1">
                <a:solidFill>
                  <a:schemeClr val="bg1"/>
                </a:solidFill>
              </a:rPr>
              <a:t>BruceBlaus</a:t>
            </a:r>
            <a:r>
              <a:rPr lang="en-CA" sz="1100">
                <a:solidFill>
                  <a:schemeClr val="bg1"/>
                </a:solidFill>
              </a:rPr>
              <a:t>. </a:t>
            </a:r>
            <a:r>
              <a:rPr lang="en-CA" sz="1100" i="1">
                <a:solidFill>
                  <a:schemeClr val="bg1"/>
                </a:solidFill>
              </a:rPr>
              <a:t>Otitis Media</a:t>
            </a:r>
            <a:r>
              <a:rPr lang="en-CA" sz="1100">
                <a:solidFill>
                  <a:schemeClr val="bg1"/>
                </a:solidFill>
              </a:rPr>
              <a:t>. (Nov. 12, 2015). Accessed: Oct. 30, 2022. [Online Image]. Available: https://</a:t>
            </a:r>
            <a:r>
              <a:rPr lang="en-CA" sz="1100" err="1">
                <a:solidFill>
                  <a:schemeClr val="bg1"/>
                </a:solidFill>
              </a:rPr>
              <a:t>commons.wikimedia.org</a:t>
            </a:r>
            <a:r>
              <a:rPr lang="en-CA" sz="1100">
                <a:solidFill>
                  <a:schemeClr val="bg1"/>
                </a:solidFill>
              </a:rPr>
              <a:t>/wiki/</a:t>
            </a:r>
            <a:r>
              <a:rPr lang="en-CA" sz="1100" err="1">
                <a:solidFill>
                  <a:schemeClr val="bg1"/>
                </a:solidFill>
              </a:rPr>
              <a:t>File:Otitis_Media.png</a:t>
            </a:r>
            <a:endParaRPr lang="en-CA" sz="1100">
              <a:solidFill>
                <a:schemeClr val="bg1"/>
              </a:solidFill>
            </a:endParaRPr>
          </a:p>
        </p:txBody>
      </p:sp>
      <p:sp>
        <p:nvSpPr>
          <p:cNvPr id="11" name="TextBox 10">
            <a:extLst>
              <a:ext uri="{FF2B5EF4-FFF2-40B4-BE49-F238E27FC236}">
                <a16:creationId xmlns:a16="http://schemas.microsoft.com/office/drawing/2014/main" id="{5C5B8ED9-7A90-58ED-23F3-D82A9BC67AA7}"/>
              </a:ext>
            </a:extLst>
          </p:cNvPr>
          <p:cNvSpPr txBox="1"/>
          <p:nvPr/>
        </p:nvSpPr>
        <p:spPr>
          <a:xfrm>
            <a:off x="916299" y="2144181"/>
            <a:ext cx="5975851" cy="427233"/>
          </a:xfrm>
          <a:prstGeom prst="rect">
            <a:avLst/>
          </a:prstGeom>
          <a:noFill/>
        </p:spPr>
        <p:txBody>
          <a:bodyPr wrap="square" lIns="91440" tIns="45720" rIns="91440" bIns="45720" anchor="t">
            <a:spAutoFit/>
          </a:bodyPr>
          <a:lstStyle/>
          <a:p>
            <a:pPr>
              <a:lnSpc>
                <a:spcPct val="120000"/>
              </a:lnSpc>
            </a:pPr>
            <a:r>
              <a:rPr lang="en-US" sz="2000" b="1">
                <a:solidFill>
                  <a:schemeClr val="bg1"/>
                </a:solidFill>
                <a:ea typeface="+mn-lt"/>
                <a:cs typeface="+mn-lt"/>
              </a:rPr>
              <a:t>Otitis Media</a:t>
            </a:r>
            <a:r>
              <a:rPr lang="en-US" sz="2000">
                <a:solidFill>
                  <a:schemeClr val="bg1"/>
                </a:solidFill>
                <a:ea typeface="+mn-lt"/>
                <a:cs typeface="+mn-lt"/>
              </a:rPr>
              <a:t> (</a:t>
            </a:r>
            <a:r>
              <a:rPr lang="en-US" sz="2000" b="1">
                <a:solidFill>
                  <a:schemeClr val="bg1"/>
                </a:solidFill>
                <a:ea typeface="+mn-lt"/>
                <a:cs typeface="+mn-lt"/>
              </a:rPr>
              <a:t>OM</a:t>
            </a:r>
            <a:r>
              <a:rPr lang="en-US" sz="2000">
                <a:solidFill>
                  <a:schemeClr val="bg1"/>
                </a:solidFill>
                <a:ea typeface="+mn-lt"/>
                <a:cs typeface="+mn-lt"/>
              </a:rPr>
              <a:t>): Inflammation of</a:t>
            </a:r>
            <a:r>
              <a:rPr lang="en-US" sz="2000">
                <a:solidFill>
                  <a:schemeClr val="bg1"/>
                </a:solidFill>
                <a:latin typeface="Arial Nova"/>
                <a:ea typeface="+mn-lt"/>
                <a:cs typeface="+mn-lt"/>
              </a:rPr>
              <a:t> the Middle Ear</a:t>
            </a:r>
            <a:endParaRPr lang="en-US" sz="2000">
              <a:solidFill>
                <a:schemeClr val="bg1"/>
              </a:solidFill>
              <a:ea typeface="+mn-lt"/>
              <a:cs typeface="+mn-lt"/>
            </a:endParaRPr>
          </a:p>
        </p:txBody>
      </p:sp>
      <p:pic>
        <p:nvPicPr>
          <p:cNvPr id="3" name="Graphic 12" descr="Doctor female with solid fill">
            <a:extLst>
              <a:ext uri="{FF2B5EF4-FFF2-40B4-BE49-F238E27FC236}">
                <a16:creationId xmlns:a16="http://schemas.microsoft.com/office/drawing/2014/main" id="{F9C5CCCD-5306-DA03-E76F-87CFD9BBFF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90716" y="5157360"/>
            <a:ext cx="978439" cy="978439"/>
          </a:xfrm>
          <a:prstGeom prst="rect">
            <a:avLst/>
          </a:prstGeom>
        </p:spPr>
      </p:pic>
      <p:pic>
        <p:nvPicPr>
          <p:cNvPr id="14" name="Graphic 13" descr="Warning outline">
            <a:extLst>
              <a:ext uri="{FF2B5EF4-FFF2-40B4-BE49-F238E27FC236}">
                <a16:creationId xmlns:a16="http://schemas.microsoft.com/office/drawing/2014/main" id="{8A053FD1-204D-63D9-6B8C-6F4CD2F0351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1203350" y="4155318"/>
            <a:ext cx="753172" cy="753172"/>
          </a:xfrm>
          <a:prstGeom prst="rect">
            <a:avLst/>
          </a:prstGeom>
        </p:spPr>
      </p:pic>
      <p:sp>
        <p:nvSpPr>
          <p:cNvPr id="8" name="TextBox 7">
            <a:extLst>
              <a:ext uri="{FF2B5EF4-FFF2-40B4-BE49-F238E27FC236}">
                <a16:creationId xmlns:a16="http://schemas.microsoft.com/office/drawing/2014/main" id="{56574746-C44A-57C1-C889-36FF10F71D9F}"/>
              </a:ext>
            </a:extLst>
          </p:cNvPr>
          <p:cNvSpPr txBox="1"/>
          <p:nvPr/>
        </p:nvSpPr>
        <p:spPr>
          <a:xfrm>
            <a:off x="2239094" y="4347239"/>
            <a:ext cx="3599594" cy="400110"/>
          </a:xfrm>
          <a:prstGeom prst="rect">
            <a:avLst/>
          </a:prstGeom>
          <a:noFill/>
        </p:spPr>
        <p:txBody>
          <a:bodyPr wrap="square" lIns="91440" tIns="45720" rIns="91440" bIns="45720" anchor="t">
            <a:spAutoFit/>
          </a:bodyPr>
          <a:lstStyle/>
          <a:p>
            <a:r>
              <a:rPr lang="en-US" sz="2000" b="1">
                <a:solidFill>
                  <a:schemeClr val="bg1">
                    <a:lumMod val="95000"/>
                    <a:lumOff val="5000"/>
                  </a:schemeClr>
                </a:solidFill>
              </a:rPr>
              <a:t>Factors Limiting Treatment </a:t>
            </a:r>
          </a:p>
        </p:txBody>
      </p:sp>
      <p:sp>
        <p:nvSpPr>
          <p:cNvPr id="12" name="TextBox 11">
            <a:extLst>
              <a:ext uri="{FF2B5EF4-FFF2-40B4-BE49-F238E27FC236}">
                <a16:creationId xmlns:a16="http://schemas.microsoft.com/office/drawing/2014/main" id="{E27A8127-3DAE-15B3-2A25-D85A63295A66}"/>
              </a:ext>
            </a:extLst>
          </p:cNvPr>
          <p:cNvSpPr txBox="1"/>
          <p:nvPr/>
        </p:nvSpPr>
        <p:spPr>
          <a:xfrm>
            <a:off x="2239094" y="5461913"/>
            <a:ext cx="3862181" cy="400110"/>
          </a:xfrm>
          <a:prstGeom prst="rect">
            <a:avLst/>
          </a:prstGeom>
          <a:noFill/>
        </p:spPr>
        <p:txBody>
          <a:bodyPr wrap="square" lIns="91440" tIns="45720" rIns="91440" bIns="45720" anchor="t">
            <a:spAutoFit/>
          </a:bodyPr>
          <a:lstStyle/>
          <a:p>
            <a:r>
              <a:rPr lang="en-US" sz="2000" b="1">
                <a:solidFill>
                  <a:schemeClr val="bg1">
                    <a:lumMod val="95000"/>
                    <a:lumOff val="5000"/>
                  </a:schemeClr>
                </a:solidFill>
              </a:rPr>
              <a:t>Requires Visual Examination</a:t>
            </a:r>
          </a:p>
        </p:txBody>
      </p:sp>
      <p:pic>
        <p:nvPicPr>
          <p:cNvPr id="13" name="Graphic 12" descr="Deaf with solid fill">
            <a:extLst>
              <a:ext uri="{FF2B5EF4-FFF2-40B4-BE49-F238E27FC236}">
                <a16:creationId xmlns:a16="http://schemas.microsoft.com/office/drawing/2014/main" id="{D02D4C3F-D7D4-67E5-E6D8-DDEEEA3B564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120483" y="3025534"/>
            <a:ext cx="918909" cy="918909"/>
          </a:xfrm>
          <a:prstGeom prst="rect">
            <a:avLst/>
          </a:prstGeom>
        </p:spPr>
      </p:pic>
      <p:sp>
        <p:nvSpPr>
          <p:cNvPr id="23" name="TextBox 22">
            <a:extLst>
              <a:ext uri="{FF2B5EF4-FFF2-40B4-BE49-F238E27FC236}">
                <a16:creationId xmlns:a16="http://schemas.microsoft.com/office/drawing/2014/main" id="{AE089AE7-FEBF-3037-64F4-F80CBD27A932}"/>
              </a:ext>
            </a:extLst>
          </p:cNvPr>
          <p:cNvSpPr txBox="1"/>
          <p:nvPr/>
        </p:nvSpPr>
        <p:spPr>
          <a:xfrm>
            <a:off x="2239094" y="3343722"/>
            <a:ext cx="3312829" cy="400110"/>
          </a:xfrm>
          <a:prstGeom prst="rect">
            <a:avLst/>
          </a:prstGeom>
          <a:noFill/>
        </p:spPr>
        <p:txBody>
          <a:bodyPr wrap="square" lIns="91440" tIns="45720" rIns="91440" bIns="45720" anchor="t">
            <a:spAutoFit/>
          </a:bodyPr>
          <a:lstStyle/>
          <a:p>
            <a:r>
              <a:rPr lang="en-US" sz="2000" b="1">
                <a:solidFill>
                  <a:schemeClr val="bg1">
                    <a:lumMod val="95000"/>
                    <a:lumOff val="5000"/>
                  </a:schemeClr>
                </a:solidFill>
              </a:rPr>
              <a:t>Permanent Hearing Loss</a:t>
            </a:r>
          </a:p>
        </p:txBody>
      </p:sp>
    </p:spTree>
    <p:extLst>
      <p:ext uri="{BB962C8B-B14F-4D97-AF65-F5344CB8AC3E}">
        <p14:creationId xmlns:p14="http://schemas.microsoft.com/office/powerpoint/2010/main" val="272635438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Final Architecture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Methods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20</a:t>
            </a:r>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a:t>
            </a:r>
            <a:r>
              <a:rPr lang="en-US" sz="2000" b="0"/>
              <a:t>| AlexNet</a:t>
            </a:r>
          </a:p>
        </p:txBody>
      </p:sp>
      <p:graphicFrame>
        <p:nvGraphicFramePr>
          <p:cNvPr id="20" name="Table 19">
            <a:extLst>
              <a:ext uri="{FF2B5EF4-FFF2-40B4-BE49-F238E27FC236}">
                <a16:creationId xmlns:a16="http://schemas.microsoft.com/office/drawing/2014/main" id="{6B603409-6FB2-051C-5C54-FD0A2D0BFCC3}"/>
              </a:ext>
            </a:extLst>
          </p:cNvPr>
          <p:cNvGraphicFramePr>
            <a:graphicFrameLocks noGrp="1"/>
          </p:cNvGraphicFramePr>
          <p:nvPr>
            <p:extLst>
              <p:ext uri="{D42A27DB-BD31-4B8C-83A1-F6EECF244321}">
                <p14:modId xmlns:p14="http://schemas.microsoft.com/office/powerpoint/2010/main" val="4049693311"/>
              </p:ext>
            </p:extLst>
          </p:nvPr>
        </p:nvGraphicFramePr>
        <p:xfrm>
          <a:off x="381936" y="2187802"/>
          <a:ext cx="6663845" cy="2857358"/>
        </p:xfrm>
        <a:graphic>
          <a:graphicData uri="http://schemas.openxmlformats.org/drawingml/2006/table">
            <a:tbl>
              <a:tblPr/>
              <a:tblGrid>
                <a:gridCol w="1365584">
                  <a:extLst>
                    <a:ext uri="{9D8B030D-6E8A-4147-A177-3AD203B41FA5}">
                      <a16:colId xmlns:a16="http://schemas.microsoft.com/office/drawing/2014/main" val="3368287078"/>
                    </a:ext>
                  </a:extLst>
                </a:gridCol>
                <a:gridCol w="528320">
                  <a:extLst>
                    <a:ext uri="{9D8B030D-6E8A-4147-A177-3AD203B41FA5}">
                      <a16:colId xmlns:a16="http://schemas.microsoft.com/office/drawing/2014/main" val="3653240200"/>
                    </a:ext>
                  </a:extLst>
                </a:gridCol>
                <a:gridCol w="995680">
                  <a:extLst>
                    <a:ext uri="{9D8B030D-6E8A-4147-A177-3AD203B41FA5}">
                      <a16:colId xmlns:a16="http://schemas.microsoft.com/office/drawing/2014/main" val="637490635"/>
                    </a:ext>
                  </a:extLst>
                </a:gridCol>
                <a:gridCol w="711200">
                  <a:extLst>
                    <a:ext uri="{9D8B030D-6E8A-4147-A177-3AD203B41FA5}">
                      <a16:colId xmlns:a16="http://schemas.microsoft.com/office/drawing/2014/main" val="1547539418"/>
                    </a:ext>
                  </a:extLst>
                </a:gridCol>
                <a:gridCol w="508000">
                  <a:extLst>
                    <a:ext uri="{9D8B030D-6E8A-4147-A177-3AD203B41FA5}">
                      <a16:colId xmlns:a16="http://schemas.microsoft.com/office/drawing/2014/main" val="843245351"/>
                    </a:ext>
                  </a:extLst>
                </a:gridCol>
                <a:gridCol w="803808">
                  <a:extLst>
                    <a:ext uri="{9D8B030D-6E8A-4147-A177-3AD203B41FA5}">
                      <a16:colId xmlns:a16="http://schemas.microsoft.com/office/drawing/2014/main" val="1232675679"/>
                    </a:ext>
                  </a:extLst>
                </a:gridCol>
                <a:gridCol w="829189">
                  <a:extLst>
                    <a:ext uri="{9D8B030D-6E8A-4147-A177-3AD203B41FA5}">
                      <a16:colId xmlns:a16="http://schemas.microsoft.com/office/drawing/2014/main" val="2149499103"/>
                    </a:ext>
                  </a:extLst>
                </a:gridCol>
                <a:gridCol w="922064">
                  <a:extLst>
                    <a:ext uri="{9D8B030D-6E8A-4147-A177-3AD203B41FA5}">
                      <a16:colId xmlns:a16="http://schemas.microsoft.com/office/drawing/2014/main" val="2413367767"/>
                    </a:ext>
                  </a:extLst>
                </a:gridCol>
              </a:tblGrid>
              <a:tr h="635903">
                <a:tc>
                  <a:txBody>
                    <a:bodyPr/>
                    <a:lstStyle/>
                    <a:p>
                      <a:pPr algn="ctr" rtl="0" fontAlgn="t">
                        <a:spcBef>
                          <a:spcPts val="0"/>
                        </a:spcBef>
                        <a:spcAft>
                          <a:spcPts val="700"/>
                        </a:spcAft>
                      </a:pPr>
                      <a:r>
                        <a:rPr lang="en-CA" sz="1200" b="1" i="0" u="none" strike="noStrike">
                          <a:solidFill>
                            <a:srgbClr val="000000"/>
                          </a:solidFill>
                          <a:effectLst/>
                          <a:latin typeface="+mn-lt"/>
                        </a:rPr>
                        <a:t>Training Run</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LR</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Momentum</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Weight Decay</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Loss</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a:t>
                      </a:r>
                      <a:endParaRPr lang="en-CA">
                        <a:effectLst/>
                        <a:latin typeface="+mn-lt"/>
                      </a:endParaRPr>
                    </a:p>
                    <a:p>
                      <a:pPr algn="ctr" rtl="0" fontAlgn="t">
                        <a:spcBef>
                          <a:spcPts val="0"/>
                        </a:spcBef>
                        <a:spcAft>
                          <a:spcPts val="700"/>
                        </a:spcAft>
                      </a:pPr>
                      <a:r>
                        <a:rPr lang="en-CA" sz="1200" b="1" i="0" u="none" strike="noStrike">
                          <a:solidFill>
                            <a:srgbClr val="000000"/>
                          </a:solidFill>
                          <a:effectLst/>
                          <a:latin typeface="+mn-lt"/>
                        </a:rPr>
                        <a:t>Precision</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Recall</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a:t>
                      </a:r>
                      <a:endParaRPr lang="en-CA">
                        <a:effectLst/>
                        <a:latin typeface="+mn-lt"/>
                      </a:endParaRPr>
                    </a:p>
                    <a:p>
                      <a:pPr algn="ctr" rtl="0" fontAlgn="t">
                        <a:spcBef>
                          <a:spcPts val="0"/>
                        </a:spcBef>
                        <a:spcAft>
                          <a:spcPts val="700"/>
                        </a:spcAft>
                      </a:pPr>
                      <a:r>
                        <a:rPr lang="en-CA" sz="1200" b="1" i="0" u="none" strike="noStrike">
                          <a:solidFill>
                            <a:srgbClr val="000000"/>
                          </a:solidFill>
                          <a:effectLst/>
                          <a:latin typeface="+mn-lt"/>
                        </a:rPr>
                        <a:t>Accuracy</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67425350"/>
                  </a:ext>
                </a:extLst>
              </a:tr>
              <a:tr h="495991">
                <a:tc>
                  <a:txBody>
                    <a:bodyPr/>
                    <a:lstStyle/>
                    <a:p>
                      <a:pPr algn="ctr" rtl="0" fontAlgn="t">
                        <a:spcBef>
                          <a:spcPts val="0"/>
                        </a:spcBef>
                        <a:spcAft>
                          <a:spcPts val="700"/>
                        </a:spcAft>
                      </a:pPr>
                      <a:r>
                        <a:rPr lang="en-CA" sz="1200" b="0" i="0" u="none" strike="noStrike">
                          <a:solidFill>
                            <a:srgbClr val="000000"/>
                          </a:solidFill>
                          <a:effectLst/>
                          <a:latin typeface="+mn-lt"/>
                        </a:rPr>
                        <a:t>dashing-dew-3</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0.05</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1.668</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0.5476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0.5347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0.5683</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45043662"/>
                  </a:ext>
                </a:extLst>
              </a:tr>
              <a:tr h="397131">
                <a:tc>
                  <a:txBody>
                    <a:bodyPr/>
                    <a:lstStyle/>
                    <a:p>
                      <a:pPr algn="ctr" rtl="0" fontAlgn="t">
                        <a:spcBef>
                          <a:spcPts val="0"/>
                        </a:spcBef>
                        <a:spcAft>
                          <a:spcPts val="700"/>
                        </a:spcAft>
                      </a:pPr>
                      <a:r>
                        <a:rPr lang="en-CA" sz="1200" b="0" i="0" u="none" strike="noStrike">
                          <a:solidFill>
                            <a:srgbClr val="000000"/>
                          </a:solidFill>
                          <a:effectLst/>
                          <a:latin typeface="+mn-lt"/>
                        </a:rPr>
                        <a:t>bright-field-4</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0.09</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0.005</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1.286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0.5194</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0.5053</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0.5601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22367137"/>
                  </a:ext>
                </a:extLst>
              </a:tr>
              <a:tr h="479295">
                <a:tc>
                  <a:txBody>
                    <a:bodyPr/>
                    <a:lstStyle/>
                    <a:p>
                      <a:pPr algn="ctr" rtl="0" fontAlgn="t">
                        <a:spcBef>
                          <a:spcPts val="0"/>
                        </a:spcBef>
                        <a:spcAft>
                          <a:spcPts val="700"/>
                        </a:spcAft>
                      </a:pPr>
                      <a:r>
                        <a:rPr lang="en-CA" sz="1200" b="0" i="0" u="none" strike="noStrike">
                          <a:solidFill>
                            <a:srgbClr val="000000"/>
                          </a:solidFill>
                          <a:effectLst/>
                          <a:latin typeface="+mn-lt"/>
                        </a:rPr>
                        <a:t>astral-aardvark-7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0.02</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1.187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0.5207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0.5134</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0.5519</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599971281"/>
                  </a:ext>
                </a:extLst>
              </a:tr>
              <a:tr h="424519">
                <a:tc>
                  <a:txBody>
                    <a:bodyPr/>
                    <a:lstStyle/>
                    <a:p>
                      <a:pPr algn="ctr" rtl="0" fontAlgn="t">
                        <a:spcBef>
                          <a:spcPts val="0"/>
                        </a:spcBef>
                        <a:spcAft>
                          <a:spcPts val="700"/>
                        </a:spcAft>
                      </a:pPr>
                      <a:r>
                        <a:rPr lang="en-CA" sz="1200" b="0" i="0" u="none" strike="noStrike">
                          <a:solidFill>
                            <a:srgbClr val="000000"/>
                          </a:solidFill>
                          <a:effectLst/>
                          <a:latin typeface="+mn-lt"/>
                        </a:rPr>
                        <a:t>youthful-breeze-9</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0.006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1.099</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0.5796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0.5426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0.5861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837737296"/>
                  </a:ext>
                </a:extLst>
              </a:tr>
              <a:tr h="424519">
                <a:tc>
                  <a:txBody>
                    <a:bodyPr/>
                    <a:lstStyle/>
                    <a:p>
                      <a:pPr algn="ctr" rtl="0" fontAlgn="t">
                        <a:spcBef>
                          <a:spcPts val="0"/>
                        </a:spcBef>
                        <a:spcAft>
                          <a:spcPts val="700"/>
                        </a:spcAft>
                      </a:pPr>
                      <a:r>
                        <a:rPr lang="en-CA" sz="1200" b="0" i="0" u="none" strike="noStrike">
                          <a:solidFill>
                            <a:srgbClr val="000000"/>
                          </a:solidFill>
                          <a:effectLst/>
                          <a:latin typeface="+mn-lt"/>
                        </a:rPr>
                        <a:t>dainty-glade-11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1.196</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0.5715</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0.5725</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0.5751</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835586364"/>
                  </a:ext>
                </a:extLst>
              </a:tr>
            </a:tbl>
          </a:graphicData>
        </a:graphic>
      </p:graphicFrame>
      <p:pic>
        <p:nvPicPr>
          <p:cNvPr id="1033" name="Picture 9">
            <a:extLst>
              <a:ext uri="{FF2B5EF4-FFF2-40B4-BE49-F238E27FC236}">
                <a16:creationId xmlns:a16="http://schemas.microsoft.com/office/drawing/2014/main" id="{83EA1DFE-EE1C-C17B-67D4-1BB2A6C06A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46" r="25091" b="49867"/>
          <a:stretch/>
        </p:blipFill>
        <p:spPr bwMode="auto">
          <a:xfrm>
            <a:off x="7589165" y="3225874"/>
            <a:ext cx="2213825" cy="190527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F005D35C-BBC4-DE23-D143-5FBB9A75BDC8}"/>
              </a:ext>
            </a:extLst>
          </p:cNvPr>
          <p:cNvSpPr/>
          <p:nvPr/>
        </p:nvSpPr>
        <p:spPr>
          <a:xfrm>
            <a:off x="381936" y="5397285"/>
            <a:ext cx="6479164" cy="729799"/>
          </a:xfrm>
          <a:prstGeom prst="roundRect">
            <a:avLst>
              <a:gd name="adj" fmla="val 6011"/>
            </a:avLst>
          </a:prstGeom>
          <a:solidFill>
            <a:schemeClr val="tx2">
              <a:lumMod val="40000"/>
              <a:lumOff val="60000"/>
            </a:schemeClr>
          </a:solidFill>
          <a:ln>
            <a:solidFill>
              <a:schemeClr val="tx2">
                <a:lumMod val="75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CA" sz="1200" b="1"/>
              <a:t>Test Results</a:t>
            </a:r>
            <a:r>
              <a:rPr lang="en-CA" sz="1200"/>
              <a:t>: Loss: 0.3617, </a:t>
            </a:r>
            <a:r>
              <a:rPr lang="en-CA" sz="1200" b="1"/>
              <a:t>Precision</a:t>
            </a:r>
            <a:r>
              <a:rPr lang="en-CA" sz="1200"/>
              <a:t>: </a:t>
            </a:r>
            <a:r>
              <a:rPr lang="en-CA" sz="1200" i="1"/>
              <a:t>51.45</a:t>
            </a:r>
            <a:r>
              <a:rPr lang="en-CA" sz="1200"/>
              <a:t>%, </a:t>
            </a:r>
            <a:r>
              <a:rPr lang="en-CA" sz="1200" b="1"/>
              <a:t>Recall</a:t>
            </a:r>
            <a:r>
              <a:rPr lang="en-CA" sz="1200"/>
              <a:t>: </a:t>
            </a:r>
            <a:r>
              <a:rPr lang="en-CA" sz="1200" i="1"/>
              <a:t>51.58</a:t>
            </a:r>
            <a:r>
              <a:rPr lang="en-CA" sz="1200"/>
              <a:t>%, Accuracy: 52.05%</a:t>
            </a:r>
          </a:p>
        </p:txBody>
      </p:sp>
      <p:pic>
        <p:nvPicPr>
          <p:cNvPr id="10" name="Picture 9">
            <a:extLst>
              <a:ext uri="{FF2B5EF4-FFF2-40B4-BE49-F238E27FC236}">
                <a16:creationId xmlns:a16="http://schemas.microsoft.com/office/drawing/2014/main" id="{3063823C-270C-15C0-D3B1-0EECFF1AF6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302" b="49867"/>
          <a:stretch/>
        </p:blipFill>
        <p:spPr bwMode="auto">
          <a:xfrm>
            <a:off x="9663336" y="3721348"/>
            <a:ext cx="1962047" cy="16793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3" name="TextBox 2">
            <a:extLst>
              <a:ext uri="{FF2B5EF4-FFF2-40B4-BE49-F238E27FC236}">
                <a16:creationId xmlns:a16="http://schemas.microsoft.com/office/drawing/2014/main" id="{3503D02E-9378-0980-59C4-1E08C62B2C4E}"/>
              </a:ext>
            </a:extLst>
          </p:cNvPr>
          <p:cNvSpPr txBox="1"/>
          <p:nvPr/>
        </p:nvSpPr>
        <p:spPr>
          <a:xfrm>
            <a:off x="8657177" y="5762185"/>
            <a:ext cx="2291625" cy="369332"/>
          </a:xfrm>
          <a:prstGeom prst="rect">
            <a:avLst/>
          </a:prstGeom>
          <a:noFill/>
        </p:spPr>
        <p:txBody>
          <a:bodyPr wrap="square">
            <a:spAutoFit/>
          </a:bodyPr>
          <a:lstStyle/>
          <a:p>
            <a:pPr algn="ctr"/>
            <a:r>
              <a:rPr lang="en-US" b="1">
                <a:solidFill>
                  <a:schemeClr val="bg1">
                    <a:lumMod val="95000"/>
                    <a:lumOff val="5000"/>
                  </a:schemeClr>
                </a:solidFill>
              </a:rPr>
              <a:t>Dainty-Glade-11</a:t>
            </a:r>
          </a:p>
        </p:txBody>
      </p:sp>
      <p:pic>
        <p:nvPicPr>
          <p:cNvPr id="13" name="Picture 5">
            <a:extLst>
              <a:ext uri="{FF2B5EF4-FFF2-40B4-BE49-F238E27FC236}">
                <a16:creationId xmlns:a16="http://schemas.microsoft.com/office/drawing/2014/main" id="{99544916-420D-BCD4-DD12-7AE688DE03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626" r="50044" b="53227"/>
          <a:stretch/>
        </p:blipFill>
        <p:spPr bwMode="auto">
          <a:xfrm>
            <a:off x="7453092" y="407877"/>
            <a:ext cx="2064402" cy="17112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5">
            <a:extLst>
              <a:ext uri="{FF2B5EF4-FFF2-40B4-BE49-F238E27FC236}">
                <a16:creationId xmlns:a16="http://schemas.microsoft.com/office/drawing/2014/main" id="{AA136BBC-48FB-D8BE-7D4F-FEAD6BE98E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74670" b="53227"/>
          <a:stretch/>
        </p:blipFill>
        <p:spPr bwMode="auto">
          <a:xfrm>
            <a:off x="9530057" y="832734"/>
            <a:ext cx="1963443" cy="162754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5" name="TextBox 14">
            <a:extLst>
              <a:ext uri="{FF2B5EF4-FFF2-40B4-BE49-F238E27FC236}">
                <a16:creationId xmlns:a16="http://schemas.microsoft.com/office/drawing/2014/main" id="{F1A3FC90-4BD9-5F78-F673-B4BDB5563177}"/>
              </a:ext>
            </a:extLst>
          </p:cNvPr>
          <p:cNvSpPr txBox="1"/>
          <p:nvPr/>
        </p:nvSpPr>
        <p:spPr>
          <a:xfrm>
            <a:off x="8525293" y="2747554"/>
            <a:ext cx="2291625" cy="369332"/>
          </a:xfrm>
          <a:prstGeom prst="rect">
            <a:avLst/>
          </a:prstGeom>
          <a:noFill/>
        </p:spPr>
        <p:txBody>
          <a:bodyPr wrap="square">
            <a:spAutoFit/>
          </a:bodyPr>
          <a:lstStyle/>
          <a:p>
            <a:r>
              <a:rPr lang="en-CA" b="1">
                <a:solidFill>
                  <a:schemeClr val="bg1"/>
                </a:solidFill>
              </a:rPr>
              <a:t>Youthful-Breeze-9</a:t>
            </a:r>
          </a:p>
        </p:txBody>
      </p:sp>
    </p:spTree>
    <p:extLst>
      <p:ext uri="{BB962C8B-B14F-4D97-AF65-F5344CB8AC3E}">
        <p14:creationId xmlns:p14="http://schemas.microsoft.com/office/powerpoint/2010/main" val="407139901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AlexNet vs. DenseNet</a:t>
            </a:r>
          </a:p>
        </p:txBody>
      </p:sp>
      <p:sp>
        <p:nvSpPr>
          <p:cNvPr id="3" name="Content Placeholder 2">
            <a:extLst>
              <a:ext uri="{FF2B5EF4-FFF2-40B4-BE49-F238E27FC236}">
                <a16:creationId xmlns:a16="http://schemas.microsoft.com/office/drawing/2014/main" id="{0EC737E2-1EBF-6244-8E0A-274D170CCCE9}"/>
              </a:ext>
            </a:extLst>
          </p:cNvPr>
          <p:cNvSpPr>
            <a:spLocks noGrp="1"/>
          </p:cNvSpPr>
          <p:nvPr>
            <p:ph sz="half" idx="1"/>
          </p:nvPr>
        </p:nvSpPr>
        <p:spPr>
          <a:xfrm>
            <a:off x="845820" y="2773180"/>
            <a:ext cx="4876800" cy="1807516"/>
          </a:xfrm>
        </p:spPr>
        <p:txBody>
          <a:bodyPr lIns="0" tIns="0" rIns="0" bIns="0" anchor="t"/>
          <a:lstStyle/>
          <a:p>
            <a:r>
              <a:rPr lang="en-US" b="1"/>
              <a:t>Essential metrics</a:t>
            </a:r>
            <a:r>
              <a:rPr lang="en-US"/>
              <a:t>: High </a:t>
            </a:r>
            <a:r>
              <a:rPr lang="en-US" b="1"/>
              <a:t>precision</a:t>
            </a:r>
            <a:r>
              <a:rPr lang="en-US"/>
              <a:t> and </a:t>
            </a:r>
            <a:r>
              <a:rPr lang="en-US" b="1"/>
              <a:t>recall</a:t>
            </a:r>
            <a:r>
              <a:rPr lang="en-US"/>
              <a:t> required for </a:t>
            </a:r>
            <a:r>
              <a:rPr lang="en-US" b="1"/>
              <a:t>FDA approval </a:t>
            </a:r>
            <a:r>
              <a:rPr lang="en-US"/>
              <a:t>of the product</a:t>
            </a:r>
          </a:p>
          <a:p>
            <a:endParaRPr lang="en-US"/>
          </a:p>
          <a:p>
            <a:r>
              <a:rPr lang="en-US" b="1" err="1"/>
              <a:t>DenseNet</a:t>
            </a:r>
            <a:r>
              <a:rPr lang="en-US"/>
              <a:t>: Better performing accuracy, significantly </a:t>
            </a:r>
            <a:r>
              <a:rPr lang="en-US" b="1"/>
              <a:t>lower</a:t>
            </a:r>
            <a:r>
              <a:rPr lang="en-US"/>
              <a:t> </a:t>
            </a:r>
            <a:r>
              <a:rPr lang="en-US" b="1"/>
              <a:t>precision</a:t>
            </a:r>
            <a:r>
              <a:rPr lang="en-US"/>
              <a:t> and </a:t>
            </a:r>
            <a:r>
              <a:rPr lang="en-US" b="1"/>
              <a:t>recall</a:t>
            </a:r>
          </a:p>
          <a:p>
            <a:endParaRPr lang="en-US" b="1"/>
          </a:p>
          <a:p>
            <a:r>
              <a:rPr lang="en-US" b="1"/>
              <a:t>Best performing model overall: </a:t>
            </a:r>
            <a:r>
              <a:rPr lang="en-US" b="1" err="1"/>
              <a:t>AlexNet</a:t>
            </a:r>
            <a:endParaRPr lang="en-US" b="1"/>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Results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21</a:t>
            </a:fld>
            <a:endParaRPr lang="en-US"/>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a:t>
            </a:r>
            <a:r>
              <a:rPr lang="en-US" sz="2000" b="0"/>
              <a:t> </a:t>
            </a:r>
            <a:r>
              <a:rPr lang="en-US" sz="2000"/>
              <a:t>Model</a:t>
            </a:r>
          </a:p>
        </p:txBody>
      </p:sp>
      <p:graphicFrame>
        <p:nvGraphicFramePr>
          <p:cNvPr id="12" name="Table 11">
            <a:extLst>
              <a:ext uri="{FF2B5EF4-FFF2-40B4-BE49-F238E27FC236}">
                <a16:creationId xmlns:a16="http://schemas.microsoft.com/office/drawing/2014/main" id="{E460CB2D-5DDF-1632-49DA-00A30BD53C1C}"/>
              </a:ext>
            </a:extLst>
          </p:cNvPr>
          <p:cNvGraphicFramePr>
            <a:graphicFrameLocks noGrp="1"/>
          </p:cNvGraphicFramePr>
          <p:nvPr>
            <p:extLst>
              <p:ext uri="{D42A27DB-BD31-4B8C-83A1-F6EECF244321}">
                <p14:modId xmlns:p14="http://schemas.microsoft.com/office/powerpoint/2010/main" val="2352468475"/>
              </p:ext>
            </p:extLst>
          </p:nvPr>
        </p:nvGraphicFramePr>
        <p:xfrm>
          <a:off x="5630147" y="2773180"/>
          <a:ext cx="6199049" cy="1529025"/>
        </p:xfrm>
        <a:graphic>
          <a:graphicData uri="http://schemas.openxmlformats.org/drawingml/2006/table">
            <a:tbl>
              <a:tblPr/>
              <a:tblGrid>
                <a:gridCol w="1746038">
                  <a:extLst>
                    <a:ext uri="{9D8B030D-6E8A-4147-A177-3AD203B41FA5}">
                      <a16:colId xmlns:a16="http://schemas.microsoft.com/office/drawing/2014/main" val="3368287078"/>
                    </a:ext>
                  </a:extLst>
                </a:gridCol>
                <a:gridCol w="1201033">
                  <a:extLst>
                    <a:ext uri="{9D8B030D-6E8A-4147-A177-3AD203B41FA5}">
                      <a16:colId xmlns:a16="http://schemas.microsoft.com/office/drawing/2014/main" val="3653240200"/>
                    </a:ext>
                  </a:extLst>
                </a:gridCol>
                <a:gridCol w="1131765">
                  <a:extLst>
                    <a:ext uri="{9D8B030D-6E8A-4147-A177-3AD203B41FA5}">
                      <a16:colId xmlns:a16="http://schemas.microsoft.com/office/drawing/2014/main" val="637490635"/>
                    </a:ext>
                  </a:extLst>
                </a:gridCol>
                <a:gridCol w="1058787">
                  <a:extLst>
                    <a:ext uri="{9D8B030D-6E8A-4147-A177-3AD203B41FA5}">
                      <a16:colId xmlns:a16="http://schemas.microsoft.com/office/drawing/2014/main" val="1547539418"/>
                    </a:ext>
                  </a:extLst>
                </a:gridCol>
                <a:gridCol w="1061426">
                  <a:extLst>
                    <a:ext uri="{9D8B030D-6E8A-4147-A177-3AD203B41FA5}">
                      <a16:colId xmlns:a16="http://schemas.microsoft.com/office/drawing/2014/main" val="843245351"/>
                    </a:ext>
                  </a:extLst>
                </a:gridCol>
              </a:tblGrid>
              <a:tr h="635903">
                <a:tc>
                  <a:txBody>
                    <a:bodyPr/>
                    <a:lstStyle/>
                    <a:p>
                      <a:pPr lvl="0" algn="ctr">
                        <a:spcBef>
                          <a:spcPts val="0"/>
                        </a:spcBef>
                        <a:spcAft>
                          <a:spcPts val="700"/>
                        </a:spcAft>
                        <a:buNone/>
                      </a:pPr>
                      <a:r>
                        <a:rPr lang="en-CA" sz="1200" b="1" i="0" u="none" strike="noStrike">
                          <a:solidFill>
                            <a:srgbClr val="000000"/>
                          </a:solidFill>
                          <a:effectLst/>
                          <a:latin typeface="+mn-lt"/>
                        </a:rPr>
                        <a:t>Architecture</a:t>
                      </a:r>
                      <a:endParaRPr lang="en-US"/>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Loss</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Precision</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lvl="0" algn="ctr">
                        <a:spcBef>
                          <a:spcPts val="0"/>
                        </a:spcBef>
                        <a:spcAft>
                          <a:spcPts val="700"/>
                        </a:spcAft>
                        <a:buNone/>
                      </a:pPr>
                      <a:r>
                        <a:rPr lang="en-CA" sz="1200" b="1" i="0" u="none" strike="noStrike">
                          <a:solidFill>
                            <a:srgbClr val="000000"/>
                          </a:solidFill>
                          <a:effectLst/>
                          <a:latin typeface="+mn-lt"/>
                        </a:rPr>
                        <a:t>Recall</a:t>
                      </a:r>
                      <a:endParaRPr lang="en-US"/>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lvl="0" algn="ctr">
                        <a:spcBef>
                          <a:spcPts val="0"/>
                        </a:spcBef>
                        <a:spcAft>
                          <a:spcPts val="700"/>
                        </a:spcAft>
                        <a:buNone/>
                      </a:pPr>
                      <a:r>
                        <a:rPr lang="en-CA" sz="1200" b="1" i="0" u="none" strike="noStrike">
                          <a:solidFill>
                            <a:srgbClr val="000000"/>
                          </a:solidFill>
                          <a:effectLst/>
                          <a:latin typeface="+mn-lt"/>
                        </a:rPr>
                        <a:t>Accuracy</a:t>
                      </a:r>
                      <a:endParaRPr lang="en-US"/>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267425350"/>
                  </a:ext>
                </a:extLst>
              </a:tr>
              <a:tr h="495991">
                <a:tc>
                  <a:txBody>
                    <a:bodyPr/>
                    <a:lstStyle/>
                    <a:p>
                      <a:pPr algn="ctr" rtl="0" fontAlgn="t">
                        <a:spcBef>
                          <a:spcPts val="0"/>
                        </a:spcBef>
                        <a:spcAft>
                          <a:spcPts val="700"/>
                        </a:spcAft>
                      </a:pPr>
                      <a:r>
                        <a:rPr lang="en-CA" sz="1200" b="0" i="0" u="none" strike="noStrike">
                          <a:solidFill>
                            <a:srgbClr val="000000"/>
                          </a:solidFill>
                          <a:effectLst/>
                          <a:latin typeface="+mn-lt"/>
                        </a:rPr>
                        <a:t>DenseNet</a:t>
                      </a:r>
                      <a:endParaRPr lang="en-CA" err="1">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0.6877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0.4598</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0.0413</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0.6104</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3745043662"/>
                  </a:ext>
                </a:extLst>
              </a:tr>
              <a:tr h="397131">
                <a:tc>
                  <a:txBody>
                    <a:bodyPr/>
                    <a:lstStyle/>
                    <a:p>
                      <a:pPr algn="ctr" rtl="0" fontAlgn="t">
                        <a:spcBef>
                          <a:spcPts val="0"/>
                        </a:spcBef>
                        <a:spcAft>
                          <a:spcPts val="700"/>
                        </a:spcAft>
                      </a:pPr>
                      <a:r>
                        <a:rPr lang="en-CA" sz="1200" b="0" i="0" u="none" strike="noStrike">
                          <a:solidFill>
                            <a:srgbClr val="000000"/>
                          </a:solidFill>
                          <a:effectLst/>
                          <a:latin typeface="+mn-lt"/>
                        </a:rPr>
                        <a:t>AlexNet</a:t>
                      </a:r>
                      <a:endParaRPr lang="en-CA" err="1">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0.3617</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0.5145</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0.5158</a:t>
                      </a:r>
                      <a:endParaRPr lang="en-CA">
                        <a:effectLst/>
                        <a:latin typeface="+mn-lt"/>
                      </a:endParaRP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0.5205</a:t>
                      </a:r>
                    </a:p>
                  </a:txBody>
                  <a:tcPr marL="63500" marR="63500" marT="63500" marB="6350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222367137"/>
                  </a:ext>
                </a:extLst>
              </a:tr>
            </a:tbl>
          </a:graphicData>
        </a:graphic>
      </p:graphicFrame>
    </p:spTree>
    <p:extLst>
      <p:ext uri="{BB962C8B-B14F-4D97-AF65-F5344CB8AC3E}">
        <p14:creationId xmlns:p14="http://schemas.microsoft.com/office/powerpoint/2010/main" val="1590446951"/>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934525" cy="645284"/>
          </a:xfrm>
        </p:spPr>
        <p:txBody>
          <a:bodyPr/>
          <a:lstStyle/>
          <a:p>
            <a:r>
              <a:rPr lang="en-US" sz="3200"/>
              <a:t>Less is More: </a:t>
            </a:r>
            <a:r>
              <a:rPr lang="en-US" sz="3200" err="1"/>
              <a:t>AlexNet</a:t>
            </a:r>
            <a:r>
              <a:rPr lang="en-US" sz="3200"/>
              <a:t> On Dataset C</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Results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22</a:t>
            </a:fld>
            <a:endParaRPr lang="en-US"/>
          </a:p>
        </p:txBody>
      </p:sp>
      <p:sp>
        <p:nvSpPr>
          <p:cNvPr id="7" name="Title 1">
            <a:extLst>
              <a:ext uri="{FF2B5EF4-FFF2-40B4-BE49-F238E27FC236}">
                <a16:creationId xmlns:a16="http://schemas.microsoft.com/office/drawing/2014/main" id="{29C6BB24-F114-ABB7-635E-29A6ACA30E1A}"/>
              </a:ext>
            </a:extLst>
          </p:cNvPr>
          <p:cNvSpPr txBox="1">
            <a:spLocks/>
          </p:cNvSpPr>
          <p:nvPr/>
        </p:nvSpPr>
        <p:spPr>
          <a:xfrm>
            <a:off x="1028698" y="648057"/>
            <a:ext cx="3703940" cy="351011"/>
          </a:xfrm>
          <a:prstGeom prst="rect">
            <a:avLst/>
          </a:prstGeom>
        </p:spPr>
        <p:txBody>
          <a:bodyPr lIns="0" tIns="0" rIns="0" bIns="0" anchor="b"/>
          <a:lst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a:t>Classification Model </a:t>
            </a:r>
          </a:p>
        </p:txBody>
      </p:sp>
      <p:graphicFrame>
        <p:nvGraphicFramePr>
          <p:cNvPr id="15" name="Table 14">
            <a:extLst>
              <a:ext uri="{FF2B5EF4-FFF2-40B4-BE49-F238E27FC236}">
                <a16:creationId xmlns:a16="http://schemas.microsoft.com/office/drawing/2014/main" id="{4650D4E1-5AF3-71FB-F7C8-88FD0848421C}"/>
              </a:ext>
            </a:extLst>
          </p:cNvPr>
          <p:cNvGraphicFramePr>
            <a:graphicFrameLocks noGrp="1"/>
          </p:cNvGraphicFramePr>
          <p:nvPr>
            <p:extLst>
              <p:ext uri="{D42A27DB-BD31-4B8C-83A1-F6EECF244321}">
                <p14:modId xmlns:p14="http://schemas.microsoft.com/office/powerpoint/2010/main" val="3845588778"/>
              </p:ext>
            </p:extLst>
          </p:nvPr>
        </p:nvGraphicFramePr>
        <p:xfrm>
          <a:off x="5534069" y="2215154"/>
          <a:ext cx="6372181" cy="2072307"/>
        </p:xfrm>
        <a:graphic>
          <a:graphicData uri="http://schemas.openxmlformats.org/drawingml/2006/table">
            <a:tbl>
              <a:tblPr/>
              <a:tblGrid>
                <a:gridCol w="1202479">
                  <a:extLst>
                    <a:ext uri="{9D8B030D-6E8A-4147-A177-3AD203B41FA5}">
                      <a16:colId xmlns:a16="http://schemas.microsoft.com/office/drawing/2014/main" val="3349455268"/>
                    </a:ext>
                  </a:extLst>
                </a:gridCol>
                <a:gridCol w="436412">
                  <a:extLst>
                    <a:ext uri="{9D8B030D-6E8A-4147-A177-3AD203B41FA5}">
                      <a16:colId xmlns:a16="http://schemas.microsoft.com/office/drawing/2014/main" val="3726812677"/>
                    </a:ext>
                  </a:extLst>
                </a:gridCol>
                <a:gridCol w="985520">
                  <a:extLst>
                    <a:ext uri="{9D8B030D-6E8A-4147-A177-3AD203B41FA5}">
                      <a16:colId xmlns:a16="http://schemas.microsoft.com/office/drawing/2014/main" val="3936469603"/>
                    </a:ext>
                  </a:extLst>
                </a:gridCol>
                <a:gridCol w="629920">
                  <a:extLst>
                    <a:ext uri="{9D8B030D-6E8A-4147-A177-3AD203B41FA5}">
                      <a16:colId xmlns:a16="http://schemas.microsoft.com/office/drawing/2014/main" val="166862239"/>
                    </a:ext>
                  </a:extLst>
                </a:gridCol>
                <a:gridCol w="619760">
                  <a:extLst>
                    <a:ext uri="{9D8B030D-6E8A-4147-A177-3AD203B41FA5}">
                      <a16:colId xmlns:a16="http://schemas.microsoft.com/office/drawing/2014/main" val="3262620733"/>
                    </a:ext>
                  </a:extLst>
                </a:gridCol>
                <a:gridCol w="873760">
                  <a:extLst>
                    <a:ext uri="{9D8B030D-6E8A-4147-A177-3AD203B41FA5}">
                      <a16:colId xmlns:a16="http://schemas.microsoft.com/office/drawing/2014/main" val="3436682903"/>
                    </a:ext>
                  </a:extLst>
                </a:gridCol>
                <a:gridCol w="666978">
                  <a:extLst>
                    <a:ext uri="{9D8B030D-6E8A-4147-A177-3AD203B41FA5}">
                      <a16:colId xmlns:a16="http://schemas.microsoft.com/office/drawing/2014/main" val="3018446790"/>
                    </a:ext>
                  </a:extLst>
                </a:gridCol>
                <a:gridCol w="957352">
                  <a:extLst>
                    <a:ext uri="{9D8B030D-6E8A-4147-A177-3AD203B41FA5}">
                      <a16:colId xmlns:a16="http://schemas.microsoft.com/office/drawing/2014/main" val="824477767"/>
                    </a:ext>
                  </a:extLst>
                </a:gridCol>
              </a:tblGrid>
              <a:tr h="638345">
                <a:tc>
                  <a:txBody>
                    <a:bodyPr/>
                    <a:lstStyle/>
                    <a:p>
                      <a:pPr algn="ctr" rtl="0" fontAlgn="t">
                        <a:spcBef>
                          <a:spcPts val="0"/>
                        </a:spcBef>
                        <a:spcAft>
                          <a:spcPts val="700"/>
                        </a:spcAft>
                      </a:pPr>
                      <a:r>
                        <a:rPr lang="en-CA" sz="1200" b="1" i="0" u="none" strike="noStrike">
                          <a:solidFill>
                            <a:srgbClr val="000000"/>
                          </a:solidFill>
                          <a:effectLst/>
                          <a:latin typeface="+mn-lt"/>
                        </a:rPr>
                        <a:t>Training Run</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mn-lt"/>
                        </a:rPr>
                        <a:t>LR</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Momentum</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Weight Decay</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Loss</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a:t>
                      </a:r>
                      <a:endParaRPr lang="en-CA" sz="1200">
                        <a:effectLst/>
                        <a:latin typeface="+mn-lt"/>
                      </a:endParaRPr>
                    </a:p>
                    <a:p>
                      <a:pPr algn="ctr" rtl="0" fontAlgn="t">
                        <a:spcBef>
                          <a:spcPts val="0"/>
                        </a:spcBef>
                        <a:spcAft>
                          <a:spcPts val="700"/>
                        </a:spcAft>
                      </a:pPr>
                      <a:r>
                        <a:rPr lang="en-CA" sz="1200" b="1" i="0" u="none" strike="noStrike">
                          <a:solidFill>
                            <a:srgbClr val="000000"/>
                          </a:solidFill>
                          <a:effectLst/>
                          <a:latin typeface="+mn-lt"/>
                        </a:rPr>
                        <a:t>Precision</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Recall</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700"/>
                        </a:spcAft>
                      </a:pPr>
                      <a:r>
                        <a:rPr lang="en-CA" sz="1200" b="1" i="0" u="none" strike="noStrike">
                          <a:solidFill>
                            <a:srgbClr val="000000"/>
                          </a:solidFill>
                          <a:effectLst/>
                          <a:latin typeface="+mn-lt"/>
                        </a:rPr>
                        <a:t>Val. </a:t>
                      </a:r>
                      <a:endParaRPr lang="en-CA" sz="1200">
                        <a:effectLst/>
                        <a:latin typeface="+mn-lt"/>
                      </a:endParaRPr>
                    </a:p>
                    <a:p>
                      <a:pPr algn="ctr" rtl="0" fontAlgn="t">
                        <a:spcBef>
                          <a:spcPts val="0"/>
                        </a:spcBef>
                        <a:spcAft>
                          <a:spcPts val="700"/>
                        </a:spcAft>
                      </a:pPr>
                      <a:r>
                        <a:rPr lang="en-CA" sz="1200" b="1" i="0" u="none" strike="noStrike">
                          <a:solidFill>
                            <a:srgbClr val="000000"/>
                          </a:solidFill>
                          <a:effectLst/>
                          <a:latin typeface="+mn-lt"/>
                        </a:rPr>
                        <a:t>Accuracy</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4171510082"/>
                  </a:ext>
                </a:extLst>
              </a:tr>
              <a:tr h="365872">
                <a:tc>
                  <a:txBody>
                    <a:bodyPr/>
                    <a:lstStyle/>
                    <a:p>
                      <a:pPr algn="ctr" rtl="0" fontAlgn="t">
                        <a:spcBef>
                          <a:spcPts val="0"/>
                        </a:spcBef>
                        <a:spcAft>
                          <a:spcPts val="700"/>
                        </a:spcAft>
                      </a:pPr>
                      <a:r>
                        <a:rPr lang="en-CA" sz="1200" b="0" i="0" u="none" strike="noStrike">
                          <a:solidFill>
                            <a:srgbClr val="000000"/>
                          </a:solidFill>
                          <a:effectLst/>
                          <a:latin typeface="+mn-lt"/>
                        </a:rPr>
                        <a:t>quiet-jazz-2</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0.07</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0.8353</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0.521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0.521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0.524</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705771095"/>
                  </a:ext>
                </a:extLst>
              </a:tr>
              <a:tr h="367955">
                <a:tc>
                  <a:txBody>
                    <a:bodyPr/>
                    <a:lstStyle/>
                    <a:p>
                      <a:pPr algn="ctr" rtl="0" fontAlgn="t">
                        <a:spcBef>
                          <a:spcPts val="0"/>
                        </a:spcBef>
                        <a:spcAft>
                          <a:spcPts val="700"/>
                        </a:spcAft>
                      </a:pPr>
                      <a:r>
                        <a:rPr lang="en-CA" sz="1200" b="0" i="0" u="none" strike="noStrike">
                          <a:solidFill>
                            <a:srgbClr val="000000"/>
                          </a:solidFill>
                          <a:effectLst/>
                          <a:latin typeface="+mn-lt"/>
                        </a:rPr>
                        <a:t>avid-grass-5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0.02</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0.045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0.6131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0.546</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0.5331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0.5548</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4095525551"/>
                  </a:ext>
                </a:extLst>
              </a:tr>
              <a:tr h="390255">
                <a:tc>
                  <a:txBody>
                    <a:bodyPr/>
                    <a:lstStyle/>
                    <a:p>
                      <a:pPr algn="ctr" rtl="0" fontAlgn="t">
                        <a:spcBef>
                          <a:spcPts val="0"/>
                        </a:spcBef>
                        <a:spcAft>
                          <a:spcPts val="700"/>
                        </a:spcAft>
                      </a:pPr>
                      <a:r>
                        <a:rPr lang="en-CA" sz="1200" b="0" i="0" u="none" strike="noStrike">
                          <a:solidFill>
                            <a:srgbClr val="000000"/>
                          </a:solidFill>
                          <a:effectLst/>
                          <a:latin typeface="+mn-lt"/>
                        </a:rPr>
                        <a:t>trim-energy-6</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0.02</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0.045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0.1065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0.2705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0.5411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1"/>
                    </a:solidFill>
                  </a:tcPr>
                </a:tc>
                <a:extLst>
                  <a:ext uri="{0D108BD9-81ED-4DB2-BD59-A6C34878D82A}">
                    <a16:rowId xmlns:a16="http://schemas.microsoft.com/office/drawing/2014/main" val="1275519605"/>
                  </a:ext>
                </a:extLst>
              </a:tr>
              <a:tr h="299779">
                <a:tc>
                  <a:txBody>
                    <a:bodyPr/>
                    <a:lstStyle/>
                    <a:p>
                      <a:pPr algn="ctr" rtl="0" fontAlgn="t">
                        <a:spcBef>
                          <a:spcPts val="0"/>
                        </a:spcBef>
                        <a:spcAft>
                          <a:spcPts val="700"/>
                        </a:spcAft>
                      </a:pPr>
                      <a:r>
                        <a:rPr lang="en-CA" sz="1200" b="0" i="0" u="none" strike="noStrike">
                          <a:solidFill>
                            <a:srgbClr val="000000"/>
                          </a:solidFill>
                          <a:effectLst/>
                          <a:latin typeface="+mn-lt"/>
                        </a:rPr>
                        <a:t>fluent-firefly-8</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0.03</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0.045</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0.3804</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0.6521</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0.5444</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rtl="0" fontAlgn="t">
                        <a:spcBef>
                          <a:spcPts val="0"/>
                        </a:spcBef>
                        <a:spcAft>
                          <a:spcPts val="700"/>
                        </a:spcAft>
                      </a:pPr>
                      <a:r>
                        <a:rPr lang="en-CA" sz="1200" b="0" i="0" u="none" strike="noStrike">
                          <a:solidFill>
                            <a:srgbClr val="000000"/>
                          </a:solidFill>
                          <a:effectLst/>
                          <a:latin typeface="+mn-lt"/>
                        </a:rPr>
                        <a:t>0.5788</a:t>
                      </a:r>
                      <a:endParaRPr lang="en-CA" sz="1200">
                        <a:effectLst/>
                        <a:latin typeface="+mn-l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3884826538"/>
                  </a:ext>
                </a:extLst>
              </a:tr>
            </a:tbl>
          </a:graphicData>
        </a:graphic>
      </p:graphicFrame>
      <p:pic>
        <p:nvPicPr>
          <p:cNvPr id="2052" name="Picture 4">
            <a:extLst>
              <a:ext uri="{FF2B5EF4-FFF2-40B4-BE49-F238E27FC236}">
                <a16:creationId xmlns:a16="http://schemas.microsoft.com/office/drawing/2014/main" id="{9EB34057-D115-087F-D0AC-18E2AA327D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r="50084"/>
          <a:stretch/>
        </p:blipFill>
        <p:spPr bwMode="auto">
          <a:xfrm>
            <a:off x="509269" y="2215154"/>
            <a:ext cx="4327019" cy="168801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EBE7DD01-33E4-6B2F-E6DE-6CD2CF26C9C6}"/>
              </a:ext>
            </a:extLst>
          </p:cNvPr>
          <p:cNvSpPr/>
          <p:nvPr/>
        </p:nvSpPr>
        <p:spPr>
          <a:xfrm>
            <a:off x="5866412" y="4959815"/>
            <a:ext cx="6039838" cy="568982"/>
          </a:xfrm>
          <a:prstGeom prst="roundRect">
            <a:avLst/>
          </a:prstGeom>
          <a:solidFill>
            <a:schemeClr val="tx2">
              <a:lumMod val="20000"/>
              <a:lumOff val="80000"/>
            </a:schemeClr>
          </a:solidFill>
          <a:ln>
            <a:solidFill>
              <a:schemeClr val="tx2">
                <a:lumMod val="20000"/>
                <a:lumOff val="8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CA" sz="1200" b="1"/>
              <a:t>Test Results</a:t>
            </a:r>
            <a:r>
              <a:rPr lang="en-CA" sz="1200"/>
              <a:t>: Loss: 0.3138, Accuracy: </a:t>
            </a:r>
            <a:r>
              <a:rPr lang="en-CA" sz="1200" i="1"/>
              <a:t>71.43</a:t>
            </a:r>
            <a:r>
              <a:rPr lang="en-CA" sz="1200"/>
              <a:t>%, </a:t>
            </a:r>
            <a:r>
              <a:rPr lang="en-CA" sz="1200" b="1"/>
              <a:t>Recall</a:t>
            </a:r>
            <a:r>
              <a:rPr lang="en-CA" sz="1200"/>
              <a:t>: </a:t>
            </a:r>
            <a:r>
              <a:rPr lang="en-CA" sz="1200" i="1"/>
              <a:t>57.44</a:t>
            </a:r>
            <a:r>
              <a:rPr lang="en-CA" sz="1200"/>
              <a:t>%, </a:t>
            </a:r>
            <a:r>
              <a:rPr lang="en-CA" sz="1200" b="1"/>
              <a:t>Precision</a:t>
            </a:r>
            <a:r>
              <a:rPr lang="en-CA" sz="1200"/>
              <a:t>: 69.29%</a:t>
            </a:r>
          </a:p>
        </p:txBody>
      </p:sp>
      <p:pic>
        <p:nvPicPr>
          <p:cNvPr id="25" name="Picture 4">
            <a:extLst>
              <a:ext uri="{FF2B5EF4-FFF2-40B4-BE49-F238E27FC236}">
                <a16:creationId xmlns:a16="http://schemas.microsoft.com/office/drawing/2014/main" id="{BF460C08-3CF2-4BA2-F31B-EC52D05D6A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37" t="50000"/>
          <a:stretch/>
        </p:blipFill>
        <p:spPr bwMode="auto">
          <a:xfrm>
            <a:off x="1028698" y="3903173"/>
            <a:ext cx="4331114" cy="1688019"/>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44AB2AA7-C937-74B9-DE19-F965A629DFCB}"/>
              </a:ext>
            </a:extLst>
          </p:cNvPr>
          <p:cNvSpPr txBox="1"/>
          <p:nvPr/>
        </p:nvSpPr>
        <p:spPr>
          <a:xfrm>
            <a:off x="381154" y="5892706"/>
            <a:ext cx="2291625" cy="369332"/>
          </a:xfrm>
          <a:prstGeom prst="rect">
            <a:avLst/>
          </a:prstGeom>
          <a:noFill/>
        </p:spPr>
        <p:txBody>
          <a:bodyPr wrap="square">
            <a:spAutoFit/>
          </a:bodyPr>
          <a:lstStyle/>
          <a:p>
            <a:r>
              <a:rPr lang="en-CA" b="1">
                <a:solidFill>
                  <a:schemeClr val="bg1"/>
                </a:solidFill>
              </a:rPr>
              <a:t>Fluent-Firefly-9</a:t>
            </a:r>
          </a:p>
        </p:txBody>
      </p:sp>
    </p:spTree>
    <p:extLst>
      <p:ext uri="{BB962C8B-B14F-4D97-AF65-F5344CB8AC3E}">
        <p14:creationId xmlns:p14="http://schemas.microsoft.com/office/powerpoint/2010/main" val="123409954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9475123" cy="645284"/>
          </a:xfrm>
        </p:spPr>
        <p:txBody>
          <a:bodyPr/>
          <a:lstStyle/>
          <a:p>
            <a:r>
              <a:rPr lang="en-US">
                <a:ea typeface="+mj-lt"/>
                <a:cs typeface="+mj-lt"/>
              </a:rPr>
              <a:t>Discussion: </a:t>
            </a:r>
            <a:r>
              <a:rPr lang="en-US"/>
              <a:t>Data Processing</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Discussion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23</a:t>
            </a:r>
          </a:p>
        </p:txBody>
      </p:sp>
      <p:pic>
        <p:nvPicPr>
          <p:cNvPr id="10" name="Graphic 9" descr="Soundwave with solid fill">
            <a:extLst>
              <a:ext uri="{FF2B5EF4-FFF2-40B4-BE49-F238E27FC236}">
                <a16:creationId xmlns:a16="http://schemas.microsoft.com/office/drawing/2014/main" id="{71D12610-5E3E-6942-304D-462FE526B23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766258" y="2758517"/>
            <a:ext cx="1517135" cy="1517135"/>
          </a:xfrm>
          <a:prstGeom prst="rect">
            <a:avLst/>
          </a:prstGeom>
        </p:spPr>
      </p:pic>
      <p:pic>
        <p:nvPicPr>
          <p:cNvPr id="12" name="Graphic 11" descr="Gears">
            <a:extLst>
              <a:ext uri="{FF2B5EF4-FFF2-40B4-BE49-F238E27FC236}">
                <a16:creationId xmlns:a16="http://schemas.microsoft.com/office/drawing/2014/main" id="{12911CE8-6DAA-0F58-54B7-85138A8256A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87946" y="2762007"/>
            <a:ext cx="1517135" cy="1517135"/>
          </a:xfrm>
          <a:prstGeom prst="rect">
            <a:avLst/>
          </a:prstGeom>
        </p:spPr>
      </p:pic>
      <p:sp>
        <p:nvSpPr>
          <p:cNvPr id="13" name="TextBox 12">
            <a:extLst>
              <a:ext uri="{FF2B5EF4-FFF2-40B4-BE49-F238E27FC236}">
                <a16:creationId xmlns:a16="http://schemas.microsoft.com/office/drawing/2014/main" id="{D968566F-F892-A035-BE67-6C9CE9F29A6C}"/>
              </a:ext>
            </a:extLst>
          </p:cNvPr>
          <p:cNvSpPr txBox="1"/>
          <p:nvPr/>
        </p:nvSpPr>
        <p:spPr>
          <a:xfrm>
            <a:off x="1484333" y="4279142"/>
            <a:ext cx="2731718" cy="369332"/>
          </a:xfrm>
          <a:prstGeom prst="rect">
            <a:avLst/>
          </a:prstGeom>
          <a:noFill/>
        </p:spPr>
        <p:txBody>
          <a:bodyPr wrap="square">
            <a:spAutoFit/>
          </a:bodyPr>
          <a:lstStyle/>
          <a:p>
            <a:pPr algn="ctr"/>
            <a:r>
              <a:rPr lang="en-US" b="1">
                <a:solidFill>
                  <a:schemeClr val="bg1">
                    <a:lumMod val="95000"/>
                    <a:lumOff val="5000"/>
                  </a:schemeClr>
                </a:solidFill>
              </a:rPr>
              <a:t>Infrastructure Limits</a:t>
            </a:r>
          </a:p>
        </p:txBody>
      </p:sp>
      <p:sp>
        <p:nvSpPr>
          <p:cNvPr id="15" name="TextBox 14">
            <a:extLst>
              <a:ext uri="{FF2B5EF4-FFF2-40B4-BE49-F238E27FC236}">
                <a16:creationId xmlns:a16="http://schemas.microsoft.com/office/drawing/2014/main" id="{CFF81F0A-330A-3697-2A0E-7C1365594C25}"/>
              </a:ext>
            </a:extLst>
          </p:cNvPr>
          <p:cNvSpPr txBox="1"/>
          <p:nvPr/>
        </p:nvSpPr>
        <p:spPr>
          <a:xfrm>
            <a:off x="5527608" y="4279142"/>
            <a:ext cx="1994435" cy="369332"/>
          </a:xfrm>
          <a:prstGeom prst="rect">
            <a:avLst/>
          </a:prstGeom>
          <a:noFill/>
        </p:spPr>
        <p:txBody>
          <a:bodyPr wrap="square">
            <a:spAutoFit/>
          </a:bodyPr>
          <a:lstStyle/>
          <a:p>
            <a:pPr algn="ctr"/>
            <a:r>
              <a:rPr lang="en-US" b="1">
                <a:solidFill>
                  <a:schemeClr val="bg1">
                    <a:lumMod val="95000"/>
                    <a:lumOff val="5000"/>
                  </a:schemeClr>
                </a:solidFill>
              </a:rPr>
              <a:t>Dataset Noise</a:t>
            </a:r>
          </a:p>
        </p:txBody>
      </p:sp>
      <p:pic>
        <p:nvPicPr>
          <p:cNvPr id="16" name="Graphic 15" descr="Alterations &amp; Tailoring with solid fill">
            <a:extLst>
              <a:ext uri="{FF2B5EF4-FFF2-40B4-BE49-F238E27FC236}">
                <a16:creationId xmlns:a16="http://schemas.microsoft.com/office/drawing/2014/main" id="{A892FDE7-DAEF-7378-7142-4BA17C14FF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310900" y="2758518"/>
            <a:ext cx="1517135" cy="1517135"/>
          </a:xfrm>
          <a:prstGeom prst="rect">
            <a:avLst/>
          </a:prstGeom>
        </p:spPr>
      </p:pic>
      <p:sp>
        <p:nvSpPr>
          <p:cNvPr id="17" name="TextBox 16">
            <a:extLst>
              <a:ext uri="{FF2B5EF4-FFF2-40B4-BE49-F238E27FC236}">
                <a16:creationId xmlns:a16="http://schemas.microsoft.com/office/drawing/2014/main" id="{C0771E08-6F9A-47FC-CC7A-4A87659145A1}"/>
              </a:ext>
            </a:extLst>
          </p:cNvPr>
          <p:cNvSpPr txBox="1"/>
          <p:nvPr/>
        </p:nvSpPr>
        <p:spPr>
          <a:xfrm>
            <a:off x="8964980" y="4279142"/>
            <a:ext cx="1994435" cy="369332"/>
          </a:xfrm>
          <a:prstGeom prst="rect">
            <a:avLst/>
          </a:prstGeom>
          <a:noFill/>
        </p:spPr>
        <p:txBody>
          <a:bodyPr wrap="square">
            <a:spAutoFit/>
          </a:bodyPr>
          <a:lstStyle/>
          <a:p>
            <a:pPr algn="ctr"/>
            <a:r>
              <a:rPr lang="en-US" b="1">
                <a:solidFill>
                  <a:schemeClr val="bg1">
                    <a:lumMod val="95000"/>
                    <a:lumOff val="5000"/>
                  </a:schemeClr>
                </a:solidFill>
              </a:rPr>
              <a:t>Dataset Size</a:t>
            </a:r>
          </a:p>
        </p:txBody>
      </p:sp>
    </p:spTree>
    <p:extLst>
      <p:ext uri="{BB962C8B-B14F-4D97-AF65-F5344CB8AC3E}">
        <p14:creationId xmlns:p14="http://schemas.microsoft.com/office/powerpoint/2010/main" val="192198746"/>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22F9E7B4-B821-98B1-AF7D-FA8E7E3A8699}"/>
              </a:ext>
            </a:extLst>
          </p:cNvPr>
          <p:cNvSpPr/>
          <p:nvPr/>
        </p:nvSpPr>
        <p:spPr>
          <a:xfrm>
            <a:off x="1028993" y="2301542"/>
            <a:ext cx="4950106" cy="2731626"/>
          </a:xfrm>
          <a:prstGeom prst="roundRect">
            <a:avLst>
              <a:gd name="adj" fmla="val 1243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9094123" cy="657190"/>
          </a:xfrm>
        </p:spPr>
        <p:txBody>
          <a:bodyPr/>
          <a:lstStyle/>
          <a:p>
            <a:r>
              <a:rPr lang="en-US"/>
              <a:t>Discussion: Object Detection</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Discussion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24</a:t>
            </a:fld>
            <a:endParaRPr lang="en-US"/>
          </a:p>
        </p:txBody>
      </p:sp>
      <p:pic>
        <p:nvPicPr>
          <p:cNvPr id="3" name="Picture 2">
            <a:extLst>
              <a:ext uri="{FF2B5EF4-FFF2-40B4-BE49-F238E27FC236}">
                <a16:creationId xmlns:a16="http://schemas.microsoft.com/office/drawing/2014/main" id="{3625F38E-945C-2A96-A2C6-E77C8E7ADC4C}"/>
              </a:ext>
            </a:extLst>
          </p:cNvPr>
          <p:cNvPicPr>
            <a:picLocks noChangeAspect="1"/>
          </p:cNvPicPr>
          <p:nvPr/>
        </p:nvPicPr>
        <p:blipFill>
          <a:blip r:embed="rId3"/>
          <a:stretch>
            <a:fillRect/>
          </a:stretch>
        </p:blipFill>
        <p:spPr>
          <a:xfrm>
            <a:off x="1402970" y="2882343"/>
            <a:ext cx="1076788" cy="1076788"/>
          </a:xfrm>
          <a:prstGeom prst="rect">
            <a:avLst/>
          </a:prstGeom>
          <a:ln w="28575">
            <a:solidFill>
              <a:schemeClr val="bg1"/>
            </a:solidFill>
          </a:ln>
        </p:spPr>
      </p:pic>
      <p:pic>
        <p:nvPicPr>
          <p:cNvPr id="8" name="Picture 7">
            <a:extLst>
              <a:ext uri="{FF2B5EF4-FFF2-40B4-BE49-F238E27FC236}">
                <a16:creationId xmlns:a16="http://schemas.microsoft.com/office/drawing/2014/main" id="{95D7AD8E-6C4D-AD60-EBDE-050F3A376271}"/>
              </a:ext>
            </a:extLst>
          </p:cNvPr>
          <p:cNvPicPr>
            <a:picLocks noChangeAspect="1"/>
          </p:cNvPicPr>
          <p:nvPr/>
        </p:nvPicPr>
        <p:blipFill>
          <a:blip r:embed="rId4"/>
          <a:stretch>
            <a:fillRect/>
          </a:stretch>
        </p:blipFill>
        <p:spPr>
          <a:xfrm>
            <a:off x="2957495" y="2882343"/>
            <a:ext cx="1093103" cy="1076788"/>
          </a:xfrm>
          <a:prstGeom prst="rect">
            <a:avLst/>
          </a:prstGeom>
          <a:ln w="28575">
            <a:solidFill>
              <a:schemeClr val="bg1"/>
            </a:solidFill>
          </a:ln>
        </p:spPr>
      </p:pic>
      <p:pic>
        <p:nvPicPr>
          <p:cNvPr id="9" name="Picture 8">
            <a:extLst>
              <a:ext uri="{FF2B5EF4-FFF2-40B4-BE49-F238E27FC236}">
                <a16:creationId xmlns:a16="http://schemas.microsoft.com/office/drawing/2014/main" id="{3F787AE0-0500-D9D0-3DBE-DEAA491902E7}"/>
              </a:ext>
            </a:extLst>
          </p:cNvPr>
          <p:cNvPicPr>
            <a:picLocks noChangeAspect="1"/>
          </p:cNvPicPr>
          <p:nvPr/>
        </p:nvPicPr>
        <p:blipFill>
          <a:blip r:embed="rId5"/>
          <a:stretch>
            <a:fillRect/>
          </a:stretch>
        </p:blipFill>
        <p:spPr>
          <a:xfrm>
            <a:off x="4528335" y="2885237"/>
            <a:ext cx="1093103" cy="1087526"/>
          </a:xfrm>
          <a:prstGeom prst="rect">
            <a:avLst/>
          </a:prstGeom>
          <a:ln w="28575">
            <a:solidFill>
              <a:schemeClr val="bg1"/>
            </a:solidFill>
          </a:ln>
        </p:spPr>
      </p:pic>
      <p:sp>
        <p:nvSpPr>
          <p:cNvPr id="10" name="TextBox 9">
            <a:extLst>
              <a:ext uri="{FF2B5EF4-FFF2-40B4-BE49-F238E27FC236}">
                <a16:creationId xmlns:a16="http://schemas.microsoft.com/office/drawing/2014/main" id="{3E0262DD-E78D-A216-76F7-EDB6D2B2207E}"/>
              </a:ext>
            </a:extLst>
          </p:cNvPr>
          <p:cNvSpPr txBox="1"/>
          <p:nvPr/>
        </p:nvSpPr>
        <p:spPr>
          <a:xfrm>
            <a:off x="2354561" y="4528451"/>
            <a:ext cx="2291625" cy="369332"/>
          </a:xfrm>
          <a:prstGeom prst="rect">
            <a:avLst/>
          </a:prstGeom>
          <a:noFill/>
        </p:spPr>
        <p:txBody>
          <a:bodyPr wrap="square">
            <a:spAutoFit/>
          </a:bodyPr>
          <a:lstStyle/>
          <a:p>
            <a:pPr algn="ctr"/>
            <a:r>
              <a:rPr lang="en-US" b="1">
                <a:solidFill>
                  <a:schemeClr val="bg1">
                    <a:lumMod val="95000"/>
                    <a:lumOff val="5000"/>
                  </a:schemeClr>
                </a:solidFill>
              </a:rPr>
              <a:t>Bias Detection</a:t>
            </a:r>
          </a:p>
        </p:txBody>
      </p:sp>
      <p:sp>
        <p:nvSpPr>
          <p:cNvPr id="12" name="Rounded Rectangle 11">
            <a:extLst>
              <a:ext uri="{FF2B5EF4-FFF2-40B4-BE49-F238E27FC236}">
                <a16:creationId xmlns:a16="http://schemas.microsoft.com/office/drawing/2014/main" id="{2137BDB8-7EFB-1EEA-4DE2-C42C11B02094}"/>
              </a:ext>
            </a:extLst>
          </p:cNvPr>
          <p:cNvSpPr/>
          <p:nvPr/>
        </p:nvSpPr>
        <p:spPr>
          <a:xfrm>
            <a:off x="6460242" y="2301542"/>
            <a:ext cx="4950106" cy="2731626"/>
          </a:xfrm>
          <a:prstGeom prst="roundRect">
            <a:avLst>
              <a:gd name="adj" fmla="val 12430"/>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6FADD3B-3D78-7297-6511-1F7EBD575F70}"/>
              </a:ext>
            </a:extLst>
          </p:cNvPr>
          <p:cNvSpPr txBox="1"/>
          <p:nvPr/>
        </p:nvSpPr>
        <p:spPr>
          <a:xfrm>
            <a:off x="7796729" y="4528451"/>
            <a:ext cx="2465688" cy="369332"/>
          </a:xfrm>
          <a:prstGeom prst="rect">
            <a:avLst/>
          </a:prstGeom>
          <a:noFill/>
        </p:spPr>
        <p:txBody>
          <a:bodyPr wrap="square">
            <a:spAutoFit/>
          </a:bodyPr>
          <a:lstStyle/>
          <a:p>
            <a:pPr algn="ctr"/>
            <a:r>
              <a:rPr lang="en-US" b="1">
                <a:solidFill>
                  <a:schemeClr val="bg1">
                    <a:lumMod val="95000"/>
                    <a:lumOff val="5000"/>
                  </a:schemeClr>
                </a:solidFill>
              </a:rPr>
              <a:t>Loss Floor</a:t>
            </a:r>
          </a:p>
        </p:txBody>
      </p:sp>
      <p:pic>
        <p:nvPicPr>
          <p:cNvPr id="18" name="Picture 6">
            <a:extLst>
              <a:ext uri="{FF2B5EF4-FFF2-40B4-BE49-F238E27FC236}">
                <a16:creationId xmlns:a16="http://schemas.microsoft.com/office/drawing/2014/main" id="{11754ACB-123B-57E4-3E53-183CF5536DC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93" t="15099" r="39812" b="12924"/>
          <a:stretch/>
        </p:blipFill>
        <p:spPr bwMode="auto">
          <a:xfrm>
            <a:off x="7554191" y="2650887"/>
            <a:ext cx="2950765" cy="1816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139404"/>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9487029" cy="645284"/>
          </a:xfrm>
        </p:spPr>
        <p:txBody>
          <a:bodyPr/>
          <a:lstStyle/>
          <a:p>
            <a:r>
              <a:rPr lang="en-US"/>
              <a:t>Discussion: Classification</a:t>
            </a:r>
          </a:p>
        </p:txBody>
      </p:sp>
      <p:graphicFrame>
        <p:nvGraphicFramePr>
          <p:cNvPr id="9" name="Content Placeholder 8">
            <a:extLst>
              <a:ext uri="{FF2B5EF4-FFF2-40B4-BE49-F238E27FC236}">
                <a16:creationId xmlns:a16="http://schemas.microsoft.com/office/drawing/2014/main" id="{61DBEBF0-12D4-B23B-43B5-7D529A7FD355}"/>
              </a:ext>
            </a:extLst>
          </p:cNvPr>
          <p:cNvGraphicFramePr>
            <a:graphicFrameLocks noGrp="1"/>
          </p:cNvGraphicFramePr>
          <p:nvPr>
            <p:ph sz="half" idx="1"/>
            <p:extLst>
              <p:ext uri="{D42A27DB-BD31-4B8C-83A1-F6EECF244321}">
                <p14:modId xmlns:p14="http://schemas.microsoft.com/office/powerpoint/2010/main" val="3943510496"/>
              </p:ext>
            </p:extLst>
          </p:nvPr>
        </p:nvGraphicFramePr>
        <p:xfrm>
          <a:off x="398779" y="2103842"/>
          <a:ext cx="5941060" cy="1233913"/>
        </p:xfrm>
        <a:graphic>
          <a:graphicData uri="http://schemas.openxmlformats.org/drawingml/2006/table">
            <a:tbl>
              <a:tblPr/>
              <a:tblGrid>
                <a:gridCol w="1188212">
                  <a:extLst>
                    <a:ext uri="{9D8B030D-6E8A-4147-A177-3AD203B41FA5}">
                      <a16:colId xmlns:a16="http://schemas.microsoft.com/office/drawing/2014/main" val="1264286658"/>
                    </a:ext>
                  </a:extLst>
                </a:gridCol>
                <a:gridCol w="1188212">
                  <a:extLst>
                    <a:ext uri="{9D8B030D-6E8A-4147-A177-3AD203B41FA5}">
                      <a16:colId xmlns:a16="http://schemas.microsoft.com/office/drawing/2014/main" val="1781087142"/>
                    </a:ext>
                  </a:extLst>
                </a:gridCol>
                <a:gridCol w="1188212">
                  <a:extLst>
                    <a:ext uri="{9D8B030D-6E8A-4147-A177-3AD203B41FA5}">
                      <a16:colId xmlns:a16="http://schemas.microsoft.com/office/drawing/2014/main" val="4164311556"/>
                    </a:ext>
                  </a:extLst>
                </a:gridCol>
                <a:gridCol w="1188212">
                  <a:extLst>
                    <a:ext uri="{9D8B030D-6E8A-4147-A177-3AD203B41FA5}">
                      <a16:colId xmlns:a16="http://schemas.microsoft.com/office/drawing/2014/main" val="1132770910"/>
                    </a:ext>
                  </a:extLst>
                </a:gridCol>
                <a:gridCol w="1188212">
                  <a:extLst>
                    <a:ext uri="{9D8B030D-6E8A-4147-A177-3AD203B41FA5}">
                      <a16:colId xmlns:a16="http://schemas.microsoft.com/office/drawing/2014/main" val="2559115935"/>
                    </a:ext>
                  </a:extLst>
                </a:gridCol>
              </a:tblGrid>
              <a:tr h="401943">
                <a:tc>
                  <a:txBody>
                    <a:bodyPr/>
                    <a:lstStyle/>
                    <a:p>
                      <a:pPr algn="ctr" rtl="0" fontAlgn="t">
                        <a:spcBef>
                          <a:spcPts val="0"/>
                        </a:spcBef>
                        <a:spcAft>
                          <a:spcPts val="0"/>
                        </a:spcAft>
                      </a:pPr>
                      <a:r>
                        <a:rPr lang="en-CA" sz="1200" b="1" i="0" u="none" strike="noStrike">
                          <a:solidFill>
                            <a:srgbClr val="000000"/>
                          </a:solidFill>
                          <a:effectLst/>
                          <a:latin typeface="+mn-lt"/>
                        </a:rPr>
                        <a:t>Architecture</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mn-lt"/>
                        </a:rPr>
                        <a:t>Loss</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mn-lt"/>
                        </a:rPr>
                        <a:t>Precision </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mn-lt"/>
                        </a:rPr>
                        <a:t>Recall</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tc>
                  <a:txBody>
                    <a:bodyPr/>
                    <a:lstStyle/>
                    <a:p>
                      <a:pPr algn="ctr" rtl="0" fontAlgn="t">
                        <a:spcBef>
                          <a:spcPts val="0"/>
                        </a:spcBef>
                        <a:spcAft>
                          <a:spcPts val="0"/>
                        </a:spcAft>
                      </a:pPr>
                      <a:r>
                        <a:rPr lang="en-CA" sz="1200" b="1" i="0" u="none" strike="noStrike">
                          <a:solidFill>
                            <a:srgbClr val="000000"/>
                          </a:solidFill>
                          <a:effectLst/>
                          <a:latin typeface="+mn-lt"/>
                        </a:rPr>
                        <a:t>Accuracy </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40000"/>
                        <a:lumOff val="60000"/>
                      </a:schemeClr>
                    </a:solidFill>
                  </a:tcPr>
                </a:tc>
                <a:extLst>
                  <a:ext uri="{0D108BD9-81ED-4DB2-BD59-A6C34878D82A}">
                    <a16:rowId xmlns:a16="http://schemas.microsoft.com/office/drawing/2014/main" val="2064596017"/>
                  </a:ext>
                </a:extLst>
              </a:tr>
              <a:tr h="382797">
                <a:tc>
                  <a:txBody>
                    <a:bodyPr/>
                    <a:lstStyle/>
                    <a:p>
                      <a:pPr algn="ctr" rtl="0" fontAlgn="t">
                        <a:spcBef>
                          <a:spcPts val="0"/>
                        </a:spcBef>
                        <a:spcAft>
                          <a:spcPts val="0"/>
                        </a:spcAft>
                      </a:pPr>
                      <a:r>
                        <a:rPr lang="en-CA" sz="1200" b="1" i="0" u="none" strike="noStrike">
                          <a:solidFill>
                            <a:srgbClr val="000000"/>
                          </a:solidFill>
                          <a:effectLst/>
                          <a:latin typeface="+mn-lt"/>
                        </a:rPr>
                        <a:t>DenseNet</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0.6877</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0.4598</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0.0413</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20000"/>
                        <a:lumOff val="80000"/>
                      </a:schemeClr>
                    </a:solidFill>
                  </a:tcPr>
                </a:tc>
                <a:tc>
                  <a:txBody>
                    <a:bodyPr/>
                    <a:lstStyle/>
                    <a:p>
                      <a:pPr algn="ctr" rtl="0" fontAlgn="t">
                        <a:spcBef>
                          <a:spcPts val="0"/>
                        </a:spcBef>
                        <a:spcAft>
                          <a:spcPts val="0"/>
                        </a:spcAft>
                      </a:pPr>
                      <a:r>
                        <a:rPr lang="en-CA" sz="1200" b="0" i="0" u="none" strike="noStrike">
                          <a:solidFill>
                            <a:srgbClr val="000000"/>
                          </a:solidFill>
                          <a:effectLst/>
                          <a:latin typeface="+mn-lt"/>
                        </a:rPr>
                        <a:t>0.6104</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0187554"/>
                  </a:ext>
                </a:extLst>
              </a:tr>
              <a:tr h="449173">
                <a:tc>
                  <a:txBody>
                    <a:bodyPr/>
                    <a:lstStyle/>
                    <a:p>
                      <a:pPr algn="ctr" rtl="0" fontAlgn="t">
                        <a:spcBef>
                          <a:spcPts val="0"/>
                        </a:spcBef>
                        <a:spcAft>
                          <a:spcPts val="0"/>
                        </a:spcAft>
                      </a:pPr>
                      <a:r>
                        <a:rPr lang="en-CA" sz="1200" b="1" i="0" u="none" strike="noStrike">
                          <a:solidFill>
                            <a:srgbClr val="000000"/>
                          </a:solidFill>
                          <a:effectLst/>
                          <a:latin typeface="+mn-lt"/>
                        </a:rPr>
                        <a:t>AlexNet</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0.3617</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0.5145</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0.5158</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rtl="0" fontAlgn="t">
                        <a:spcBef>
                          <a:spcPts val="0"/>
                        </a:spcBef>
                        <a:spcAft>
                          <a:spcPts val="0"/>
                        </a:spcAft>
                      </a:pPr>
                      <a:r>
                        <a:rPr lang="en-CA" sz="1200" b="0" i="0" u="none" strike="noStrike">
                          <a:solidFill>
                            <a:srgbClr val="000000"/>
                          </a:solidFill>
                          <a:effectLst/>
                          <a:latin typeface="+mn-lt"/>
                        </a:rPr>
                        <a:t>0.5205</a:t>
                      </a:r>
                      <a:endParaRPr lang="en-CA" sz="1200">
                        <a:effectLst/>
                        <a:latin typeface="+mn-lt"/>
                      </a:endParaRPr>
                    </a:p>
                  </a:txBody>
                  <a:tcPr marL="47700" marR="47700" marT="47700" marB="477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2180596"/>
                  </a:ext>
                </a:extLst>
              </a:tr>
            </a:tbl>
          </a:graphicData>
        </a:graphic>
      </p:graphicFrame>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Discussion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25</a:t>
            </a:fld>
            <a:endParaRPr lang="en-US"/>
          </a:p>
        </p:txBody>
      </p:sp>
      <p:pic>
        <p:nvPicPr>
          <p:cNvPr id="3075" name="Picture 3">
            <a:extLst>
              <a:ext uri="{FF2B5EF4-FFF2-40B4-BE49-F238E27FC236}">
                <a16:creationId xmlns:a16="http://schemas.microsoft.com/office/drawing/2014/main" id="{9D0D6CEF-BE69-14AB-A5EB-5B863BC782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 t="53470" r="50000" b="1658"/>
          <a:stretch/>
        </p:blipFill>
        <p:spPr bwMode="auto">
          <a:xfrm>
            <a:off x="7005955" y="2086800"/>
            <a:ext cx="4693920" cy="1702942"/>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3079" name="Picture 7">
            <a:extLst>
              <a:ext uri="{FF2B5EF4-FFF2-40B4-BE49-F238E27FC236}">
                <a16:creationId xmlns:a16="http://schemas.microsoft.com/office/drawing/2014/main" id="{5E5E49B2-FF0E-02C4-7485-5603DB9882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33" r="50000" b="50555"/>
          <a:stretch/>
        </p:blipFill>
        <p:spPr bwMode="auto">
          <a:xfrm>
            <a:off x="7005955" y="4202522"/>
            <a:ext cx="4693920" cy="2013527"/>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11" name="Graphic 10" descr="Classroom with solid fill">
            <a:extLst>
              <a:ext uri="{FF2B5EF4-FFF2-40B4-BE49-F238E27FC236}">
                <a16:creationId xmlns:a16="http://schemas.microsoft.com/office/drawing/2014/main" id="{F4D240B3-DDB1-C2F8-DA1F-3C0EC1F36C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81000" y="3429000"/>
            <a:ext cx="914400" cy="914400"/>
          </a:xfrm>
          <a:prstGeom prst="rect">
            <a:avLst/>
          </a:prstGeom>
        </p:spPr>
      </p:pic>
      <p:sp>
        <p:nvSpPr>
          <p:cNvPr id="12" name="TextBox 11">
            <a:extLst>
              <a:ext uri="{FF2B5EF4-FFF2-40B4-BE49-F238E27FC236}">
                <a16:creationId xmlns:a16="http://schemas.microsoft.com/office/drawing/2014/main" id="{7F90CDDF-23C6-96FA-72CA-5807E9C127B4}"/>
              </a:ext>
            </a:extLst>
          </p:cNvPr>
          <p:cNvSpPr txBox="1"/>
          <p:nvPr/>
        </p:nvSpPr>
        <p:spPr>
          <a:xfrm>
            <a:off x="1409659" y="3837801"/>
            <a:ext cx="4010970" cy="369332"/>
          </a:xfrm>
          <a:prstGeom prst="rect">
            <a:avLst/>
          </a:prstGeom>
          <a:noFill/>
        </p:spPr>
        <p:txBody>
          <a:bodyPr wrap="none" rtlCol="0">
            <a:spAutoFit/>
          </a:bodyPr>
          <a:lstStyle/>
          <a:p>
            <a:r>
              <a:rPr lang="en-US" b="1" err="1">
                <a:solidFill>
                  <a:schemeClr val="bg1"/>
                </a:solidFill>
              </a:rPr>
              <a:t>DenseNet</a:t>
            </a:r>
            <a:r>
              <a:rPr lang="en-US" b="1">
                <a:solidFill>
                  <a:schemeClr val="bg1"/>
                </a:solidFill>
              </a:rPr>
              <a:t>: No Evidence of Learning</a:t>
            </a:r>
          </a:p>
        </p:txBody>
      </p:sp>
      <p:pic>
        <p:nvPicPr>
          <p:cNvPr id="13" name="Graphic 12" descr="Clipboard Mixed with solid fill">
            <a:extLst>
              <a:ext uri="{FF2B5EF4-FFF2-40B4-BE49-F238E27FC236}">
                <a16:creationId xmlns:a16="http://schemas.microsoft.com/office/drawing/2014/main" id="{DABC1D25-829D-8AAD-5758-D6F6AEE621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381000" y="4652948"/>
            <a:ext cx="914400" cy="914400"/>
          </a:xfrm>
          <a:prstGeom prst="rect">
            <a:avLst/>
          </a:prstGeom>
        </p:spPr>
      </p:pic>
      <p:sp>
        <p:nvSpPr>
          <p:cNvPr id="14" name="TextBox 13">
            <a:extLst>
              <a:ext uri="{FF2B5EF4-FFF2-40B4-BE49-F238E27FC236}">
                <a16:creationId xmlns:a16="http://schemas.microsoft.com/office/drawing/2014/main" id="{52C54D47-E6FA-BA5F-EABB-DBA3274FAAFE}"/>
              </a:ext>
            </a:extLst>
          </p:cNvPr>
          <p:cNvSpPr txBox="1"/>
          <p:nvPr/>
        </p:nvSpPr>
        <p:spPr>
          <a:xfrm>
            <a:off x="1337615" y="4925482"/>
            <a:ext cx="4730206" cy="369332"/>
          </a:xfrm>
          <a:prstGeom prst="rect">
            <a:avLst/>
          </a:prstGeom>
          <a:noFill/>
        </p:spPr>
        <p:txBody>
          <a:bodyPr wrap="none" rtlCol="0">
            <a:spAutoFit/>
          </a:bodyPr>
          <a:lstStyle/>
          <a:p>
            <a:r>
              <a:rPr lang="en-US" b="1" err="1">
                <a:solidFill>
                  <a:schemeClr val="bg1"/>
                </a:solidFill>
              </a:rPr>
              <a:t>AlexNet</a:t>
            </a:r>
            <a:r>
              <a:rPr lang="en-US" b="1">
                <a:solidFill>
                  <a:schemeClr val="bg1"/>
                </a:solidFill>
              </a:rPr>
              <a:t> able to Predict OM, </a:t>
            </a:r>
            <a:r>
              <a:rPr lang="en-US" b="1" err="1">
                <a:solidFill>
                  <a:schemeClr val="bg1"/>
                </a:solidFill>
              </a:rPr>
              <a:t>DenseNet</a:t>
            </a:r>
            <a:r>
              <a:rPr lang="en-US" b="1">
                <a:solidFill>
                  <a:schemeClr val="bg1"/>
                </a:solidFill>
              </a:rPr>
              <a:t> Not</a:t>
            </a:r>
          </a:p>
        </p:txBody>
      </p:sp>
      <p:pic>
        <p:nvPicPr>
          <p:cNvPr id="15" name="Graphic 14" descr="Thought bubble with solid fill">
            <a:extLst>
              <a:ext uri="{FF2B5EF4-FFF2-40B4-BE49-F238E27FC236}">
                <a16:creationId xmlns:a16="http://schemas.microsoft.com/office/drawing/2014/main" id="{90F4533D-8B28-6439-5B95-D09B1E2812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23215" y="5876896"/>
            <a:ext cx="914400" cy="914400"/>
          </a:xfrm>
          <a:prstGeom prst="rect">
            <a:avLst/>
          </a:prstGeom>
        </p:spPr>
      </p:pic>
      <p:sp>
        <p:nvSpPr>
          <p:cNvPr id="16" name="TextBox 15">
            <a:extLst>
              <a:ext uri="{FF2B5EF4-FFF2-40B4-BE49-F238E27FC236}">
                <a16:creationId xmlns:a16="http://schemas.microsoft.com/office/drawing/2014/main" id="{8BA57B99-877F-E151-6513-D25B604F6C0E}"/>
              </a:ext>
            </a:extLst>
          </p:cNvPr>
          <p:cNvSpPr txBox="1"/>
          <p:nvPr/>
        </p:nvSpPr>
        <p:spPr>
          <a:xfrm>
            <a:off x="1387986" y="6149430"/>
            <a:ext cx="4643900" cy="369332"/>
          </a:xfrm>
          <a:prstGeom prst="rect">
            <a:avLst/>
          </a:prstGeom>
          <a:noFill/>
        </p:spPr>
        <p:txBody>
          <a:bodyPr wrap="none" rtlCol="0">
            <a:spAutoFit/>
          </a:bodyPr>
          <a:lstStyle/>
          <a:p>
            <a:r>
              <a:rPr lang="en-US" b="1">
                <a:solidFill>
                  <a:schemeClr val="bg1"/>
                </a:solidFill>
              </a:rPr>
              <a:t>Proof of Concept Model Most Successful</a:t>
            </a:r>
          </a:p>
        </p:txBody>
      </p:sp>
      <p:sp>
        <p:nvSpPr>
          <p:cNvPr id="17" name="TextBox 16">
            <a:extLst>
              <a:ext uri="{FF2B5EF4-FFF2-40B4-BE49-F238E27FC236}">
                <a16:creationId xmlns:a16="http://schemas.microsoft.com/office/drawing/2014/main" id="{0F60E184-1AE1-B3AA-959D-394ADF9C2656}"/>
              </a:ext>
            </a:extLst>
          </p:cNvPr>
          <p:cNvSpPr txBox="1"/>
          <p:nvPr/>
        </p:nvSpPr>
        <p:spPr>
          <a:xfrm>
            <a:off x="8207102" y="1703343"/>
            <a:ext cx="2291625" cy="369332"/>
          </a:xfrm>
          <a:prstGeom prst="rect">
            <a:avLst/>
          </a:prstGeom>
          <a:noFill/>
        </p:spPr>
        <p:txBody>
          <a:bodyPr wrap="square">
            <a:spAutoFit/>
          </a:bodyPr>
          <a:lstStyle/>
          <a:p>
            <a:pPr algn="ctr"/>
            <a:r>
              <a:rPr lang="en-CA" b="1" err="1">
                <a:solidFill>
                  <a:schemeClr val="bg1"/>
                </a:solidFill>
              </a:rPr>
              <a:t>DenseNet</a:t>
            </a:r>
            <a:endParaRPr lang="en-CA" b="1">
              <a:solidFill>
                <a:schemeClr val="bg1"/>
              </a:solidFill>
            </a:endParaRPr>
          </a:p>
        </p:txBody>
      </p:sp>
      <p:sp>
        <p:nvSpPr>
          <p:cNvPr id="18" name="TextBox 17">
            <a:extLst>
              <a:ext uri="{FF2B5EF4-FFF2-40B4-BE49-F238E27FC236}">
                <a16:creationId xmlns:a16="http://schemas.microsoft.com/office/drawing/2014/main" id="{EF011868-F51C-93CC-A8BE-70B1C81087CB}"/>
              </a:ext>
            </a:extLst>
          </p:cNvPr>
          <p:cNvSpPr txBox="1"/>
          <p:nvPr/>
        </p:nvSpPr>
        <p:spPr>
          <a:xfrm>
            <a:off x="8207101" y="3871107"/>
            <a:ext cx="2291625" cy="369332"/>
          </a:xfrm>
          <a:prstGeom prst="rect">
            <a:avLst/>
          </a:prstGeom>
          <a:noFill/>
        </p:spPr>
        <p:txBody>
          <a:bodyPr wrap="square">
            <a:spAutoFit/>
          </a:bodyPr>
          <a:lstStyle/>
          <a:p>
            <a:pPr algn="ctr"/>
            <a:r>
              <a:rPr lang="en-CA" b="1" err="1">
                <a:solidFill>
                  <a:schemeClr val="bg1"/>
                </a:solidFill>
              </a:rPr>
              <a:t>AlexNet</a:t>
            </a:r>
            <a:r>
              <a:rPr lang="en-CA" b="1">
                <a:solidFill>
                  <a:schemeClr val="bg1"/>
                </a:solidFill>
              </a:rPr>
              <a:t>: Dataset B</a:t>
            </a:r>
          </a:p>
        </p:txBody>
      </p:sp>
    </p:spTree>
    <p:extLst>
      <p:ext uri="{BB962C8B-B14F-4D97-AF65-F5344CB8AC3E}">
        <p14:creationId xmlns:p14="http://schemas.microsoft.com/office/powerpoint/2010/main" val="996798529"/>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855748" cy="645284"/>
          </a:xfrm>
        </p:spPr>
        <p:txBody>
          <a:bodyPr/>
          <a:lstStyle/>
          <a:p>
            <a:r>
              <a:rPr lang="en-US"/>
              <a:t>Discussion: Limitations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Discussion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26</a:t>
            </a:fld>
            <a:endParaRPr lang="en-US"/>
          </a:p>
        </p:txBody>
      </p:sp>
      <p:pic>
        <p:nvPicPr>
          <p:cNvPr id="1028" name="Picture 4">
            <a:extLst>
              <a:ext uri="{FF2B5EF4-FFF2-40B4-BE49-F238E27FC236}">
                <a16:creationId xmlns:a16="http://schemas.microsoft.com/office/drawing/2014/main" id="{B23FC884-B47B-7B69-A31D-79D69424F1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254" b="51385"/>
          <a:stretch/>
        </p:blipFill>
        <p:spPr bwMode="auto">
          <a:xfrm>
            <a:off x="7105349" y="1515388"/>
            <a:ext cx="2298113" cy="202816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E2744C13-1F6C-5499-CE69-A79B9D4D28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324" t="51011" r="24908" b="2675"/>
          <a:stretch/>
        </p:blipFill>
        <p:spPr bwMode="auto">
          <a:xfrm>
            <a:off x="9403462" y="2303779"/>
            <a:ext cx="2294186" cy="190465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Graphical user interface&#10;&#10;Description automatically generated">
            <a:extLst>
              <a:ext uri="{FF2B5EF4-FFF2-40B4-BE49-F238E27FC236}">
                <a16:creationId xmlns:a16="http://schemas.microsoft.com/office/drawing/2014/main" id="{4F6D0EF4-6ED0-A96D-75D3-D7766A7A35D6}"/>
              </a:ext>
            </a:extLst>
          </p:cNvPr>
          <p:cNvPicPr>
            <a:picLocks noChangeAspect="1"/>
          </p:cNvPicPr>
          <p:nvPr/>
        </p:nvPicPr>
        <p:blipFill rotWithShape="1">
          <a:blip r:embed="rId4">
            <a:extLst>
              <a:ext uri="{28A0092B-C50C-407E-A947-70E740481C1C}">
                <a14:useLocalDpi xmlns:a14="http://schemas.microsoft.com/office/drawing/2010/main" val="0"/>
              </a:ext>
            </a:extLst>
          </a:blip>
          <a:srcRect l="11415" t="28350" r="73253" b="51707"/>
          <a:stretch/>
        </p:blipFill>
        <p:spPr>
          <a:xfrm>
            <a:off x="10478131" y="4479201"/>
            <a:ext cx="1221744" cy="1191923"/>
          </a:xfrm>
          <a:prstGeom prst="rect">
            <a:avLst/>
          </a:prstGeom>
        </p:spPr>
      </p:pic>
      <p:pic>
        <p:nvPicPr>
          <p:cNvPr id="23" name="Picture 22" descr="Graphical user interface&#10;&#10;Description automatically generated">
            <a:extLst>
              <a:ext uri="{FF2B5EF4-FFF2-40B4-BE49-F238E27FC236}">
                <a16:creationId xmlns:a16="http://schemas.microsoft.com/office/drawing/2014/main" id="{1C641CA6-6788-DC89-332A-D85FF5C1ED9C}"/>
              </a:ext>
            </a:extLst>
          </p:cNvPr>
          <p:cNvPicPr>
            <a:picLocks noChangeAspect="1"/>
          </p:cNvPicPr>
          <p:nvPr/>
        </p:nvPicPr>
        <p:blipFill rotWithShape="1">
          <a:blip r:embed="rId4">
            <a:extLst>
              <a:ext uri="{28A0092B-C50C-407E-A947-70E740481C1C}">
                <a14:useLocalDpi xmlns:a14="http://schemas.microsoft.com/office/drawing/2010/main" val="0"/>
              </a:ext>
            </a:extLst>
          </a:blip>
          <a:srcRect l="4633" t="10729" r="64599" b="70763"/>
          <a:stretch/>
        </p:blipFill>
        <p:spPr>
          <a:xfrm>
            <a:off x="8178277" y="4556388"/>
            <a:ext cx="2299854" cy="1037551"/>
          </a:xfrm>
          <a:prstGeom prst="rect">
            <a:avLst/>
          </a:prstGeom>
        </p:spPr>
      </p:pic>
      <p:sp>
        <p:nvSpPr>
          <p:cNvPr id="34" name="TextBox 33">
            <a:extLst>
              <a:ext uri="{FF2B5EF4-FFF2-40B4-BE49-F238E27FC236}">
                <a16:creationId xmlns:a16="http://schemas.microsoft.com/office/drawing/2014/main" id="{3CD1A4E1-7357-1FBF-5161-A822DFE96C39}"/>
              </a:ext>
            </a:extLst>
          </p:cNvPr>
          <p:cNvSpPr txBox="1"/>
          <p:nvPr/>
        </p:nvSpPr>
        <p:spPr>
          <a:xfrm>
            <a:off x="9830818" y="1303264"/>
            <a:ext cx="1968036" cy="923330"/>
          </a:xfrm>
          <a:prstGeom prst="rect">
            <a:avLst/>
          </a:prstGeom>
          <a:noFill/>
        </p:spPr>
        <p:txBody>
          <a:bodyPr wrap="square">
            <a:spAutoFit/>
          </a:bodyPr>
          <a:lstStyle/>
          <a:p>
            <a:r>
              <a:rPr lang="en-US" b="1" err="1">
                <a:solidFill>
                  <a:schemeClr val="bg1">
                    <a:lumMod val="95000"/>
                    <a:lumOff val="5000"/>
                  </a:schemeClr>
                </a:solidFill>
              </a:rPr>
              <a:t>AlexNet</a:t>
            </a:r>
            <a:r>
              <a:rPr lang="en-US" b="1">
                <a:solidFill>
                  <a:schemeClr val="bg1">
                    <a:lumMod val="95000"/>
                    <a:lumOff val="5000"/>
                  </a:schemeClr>
                </a:solidFill>
              </a:rPr>
              <a:t> Hyperparameter Tuning</a:t>
            </a:r>
          </a:p>
        </p:txBody>
      </p:sp>
      <p:pic>
        <p:nvPicPr>
          <p:cNvPr id="35" name="Graphic 34" descr="Processor with solid fill">
            <a:extLst>
              <a:ext uri="{FF2B5EF4-FFF2-40B4-BE49-F238E27FC236}">
                <a16:creationId xmlns:a16="http://schemas.microsoft.com/office/drawing/2014/main" id="{17D573D4-BCAA-8693-AB8F-DA2413CA01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291458" y="2473557"/>
            <a:ext cx="914400" cy="914400"/>
          </a:xfrm>
          <a:prstGeom prst="rect">
            <a:avLst/>
          </a:prstGeom>
        </p:spPr>
      </p:pic>
      <p:sp>
        <p:nvSpPr>
          <p:cNvPr id="36" name="TextBox 35">
            <a:extLst>
              <a:ext uri="{FF2B5EF4-FFF2-40B4-BE49-F238E27FC236}">
                <a16:creationId xmlns:a16="http://schemas.microsoft.com/office/drawing/2014/main" id="{9989E4F7-1529-E20A-641B-0FD624B1DA3A}"/>
              </a:ext>
            </a:extLst>
          </p:cNvPr>
          <p:cNvSpPr txBox="1"/>
          <p:nvPr/>
        </p:nvSpPr>
        <p:spPr>
          <a:xfrm>
            <a:off x="2298444" y="2748612"/>
            <a:ext cx="4174604" cy="400110"/>
          </a:xfrm>
          <a:prstGeom prst="rect">
            <a:avLst/>
          </a:prstGeom>
          <a:noFill/>
        </p:spPr>
        <p:txBody>
          <a:bodyPr wrap="square" lIns="91440" tIns="45720" rIns="91440" bIns="45720" rtlCol="0" anchor="t">
            <a:spAutoFit/>
          </a:bodyPr>
          <a:lstStyle/>
          <a:p>
            <a:r>
              <a:rPr lang="en-US" sz="2000" b="1">
                <a:solidFill>
                  <a:schemeClr val="bg1"/>
                </a:solidFill>
              </a:rPr>
              <a:t>RAM Constraints Local Machines</a:t>
            </a:r>
          </a:p>
        </p:txBody>
      </p:sp>
      <p:pic>
        <p:nvPicPr>
          <p:cNvPr id="37" name="Graphic 36" descr="Doctor male with solid fill">
            <a:extLst>
              <a:ext uri="{FF2B5EF4-FFF2-40B4-BE49-F238E27FC236}">
                <a16:creationId xmlns:a16="http://schemas.microsoft.com/office/drawing/2014/main" id="{B953F143-7B68-287E-1EDE-F320A411D5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1291458" y="3697505"/>
            <a:ext cx="914400" cy="914400"/>
          </a:xfrm>
          <a:prstGeom prst="rect">
            <a:avLst/>
          </a:prstGeom>
        </p:spPr>
      </p:pic>
      <p:sp>
        <p:nvSpPr>
          <p:cNvPr id="38" name="TextBox 37">
            <a:extLst>
              <a:ext uri="{FF2B5EF4-FFF2-40B4-BE49-F238E27FC236}">
                <a16:creationId xmlns:a16="http://schemas.microsoft.com/office/drawing/2014/main" id="{7A4F2C78-99C8-BD4A-BBCF-03465FB07729}"/>
              </a:ext>
            </a:extLst>
          </p:cNvPr>
          <p:cNvSpPr txBox="1"/>
          <p:nvPr/>
        </p:nvSpPr>
        <p:spPr>
          <a:xfrm>
            <a:off x="2248073" y="3970039"/>
            <a:ext cx="4478855" cy="400110"/>
          </a:xfrm>
          <a:prstGeom prst="rect">
            <a:avLst/>
          </a:prstGeom>
          <a:noFill/>
        </p:spPr>
        <p:txBody>
          <a:bodyPr wrap="square" lIns="91440" tIns="45720" rIns="91440" bIns="45720" rtlCol="0" anchor="t">
            <a:spAutoFit/>
          </a:bodyPr>
          <a:lstStyle/>
          <a:p>
            <a:r>
              <a:rPr lang="en-US" sz="2000" b="1">
                <a:solidFill>
                  <a:schemeClr val="bg1"/>
                </a:solidFill>
              </a:rPr>
              <a:t>Limited Subset of Diagnosable Data</a:t>
            </a:r>
          </a:p>
        </p:txBody>
      </p:sp>
      <p:pic>
        <p:nvPicPr>
          <p:cNvPr id="39" name="Graphic 38" descr="Label with solid fill">
            <a:extLst>
              <a:ext uri="{FF2B5EF4-FFF2-40B4-BE49-F238E27FC236}">
                <a16:creationId xmlns:a16="http://schemas.microsoft.com/office/drawing/2014/main" id="{ABA6EBDC-439D-02AA-C07D-1D7938C0DCA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1333673" y="4921453"/>
            <a:ext cx="914400" cy="914400"/>
          </a:xfrm>
          <a:prstGeom prst="rect">
            <a:avLst/>
          </a:prstGeom>
        </p:spPr>
      </p:pic>
      <p:sp>
        <p:nvSpPr>
          <p:cNvPr id="40" name="TextBox 39">
            <a:extLst>
              <a:ext uri="{FF2B5EF4-FFF2-40B4-BE49-F238E27FC236}">
                <a16:creationId xmlns:a16="http://schemas.microsoft.com/office/drawing/2014/main" id="{56765CF8-8662-7A07-67CE-FD8FD2FCB563}"/>
              </a:ext>
            </a:extLst>
          </p:cNvPr>
          <p:cNvSpPr txBox="1"/>
          <p:nvPr/>
        </p:nvSpPr>
        <p:spPr>
          <a:xfrm>
            <a:off x="2298444" y="5193987"/>
            <a:ext cx="2663358" cy="400110"/>
          </a:xfrm>
          <a:prstGeom prst="rect">
            <a:avLst/>
          </a:prstGeom>
          <a:noFill/>
        </p:spPr>
        <p:txBody>
          <a:bodyPr wrap="square" lIns="91440" tIns="45720" rIns="91440" bIns="45720" rtlCol="0" anchor="t">
            <a:spAutoFit/>
          </a:bodyPr>
          <a:lstStyle/>
          <a:p>
            <a:r>
              <a:rPr lang="en-US" sz="2000" b="1">
                <a:solidFill>
                  <a:schemeClr val="bg1"/>
                </a:solidFill>
              </a:rPr>
              <a:t>No Symptom Labels</a:t>
            </a:r>
          </a:p>
        </p:txBody>
      </p:sp>
    </p:spTree>
    <p:extLst>
      <p:ext uri="{BB962C8B-B14F-4D97-AF65-F5344CB8AC3E}">
        <p14:creationId xmlns:p14="http://schemas.microsoft.com/office/powerpoint/2010/main" val="125720735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324FA0-0DB4-3942-B6B8-27D09C4FFA0C}"/>
              </a:ext>
            </a:extLst>
          </p:cNvPr>
          <p:cNvSpPr>
            <a:spLocks noGrp="1"/>
          </p:cNvSpPr>
          <p:nvPr>
            <p:ph type="title"/>
          </p:nvPr>
        </p:nvSpPr>
        <p:spPr>
          <a:xfrm>
            <a:off x="1028700" y="999068"/>
            <a:ext cx="7810500" cy="645284"/>
          </a:xfrm>
        </p:spPr>
        <p:txBody>
          <a:bodyPr anchor="b">
            <a:normAutofit/>
          </a:bodyPr>
          <a:lstStyle/>
          <a:p>
            <a:r>
              <a:rPr lang="en-US"/>
              <a:t>Discussion Recap</a:t>
            </a:r>
          </a:p>
        </p:txBody>
      </p:sp>
      <p:sp>
        <p:nvSpPr>
          <p:cNvPr id="6" name="Slide Number Placeholder 5">
            <a:extLst>
              <a:ext uri="{FF2B5EF4-FFF2-40B4-BE49-F238E27FC236}">
                <a16:creationId xmlns:a16="http://schemas.microsoft.com/office/drawing/2014/main" id="{6841C65C-0714-4BCD-8550-1DD2C44FAD8F}"/>
              </a:ext>
            </a:extLst>
          </p:cNvPr>
          <p:cNvSpPr>
            <a:spLocks noGrp="1"/>
          </p:cNvSpPr>
          <p:nvPr>
            <p:ph type="sldNum" sz="quarter" idx="14"/>
          </p:nvPr>
        </p:nvSpPr>
        <p:spPr>
          <a:xfrm>
            <a:off x="11493500" y="6292334"/>
            <a:ext cx="412750" cy="182880"/>
          </a:xfrm>
        </p:spPr>
        <p:txBody>
          <a:bodyPr anchor="ctr">
            <a:noAutofit/>
          </a:bodyPr>
          <a:lstStyle/>
          <a:p>
            <a:pPr>
              <a:lnSpc>
                <a:spcPct val="90000"/>
              </a:lnSpc>
              <a:spcAft>
                <a:spcPts val="600"/>
              </a:spcAft>
            </a:pPr>
            <a:fld id="{7782931A-7D25-4B4B-9464-57AE418934A3}" type="slidenum">
              <a:rPr lang="en-US" dirty="0" smtClean="0"/>
              <a:pPr>
                <a:lnSpc>
                  <a:spcPct val="90000"/>
                </a:lnSpc>
                <a:spcAft>
                  <a:spcPts val="600"/>
                </a:spcAft>
              </a:pPr>
              <a:t>27</a:t>
            </a:fld>
            <a:endParaRPr lang="en-US"/>
          </a:p>
        </p:txBody>
      </p:sp>
      <p:graphicFrame>
        <p:nvGraphicFramePr>
          <p:cNvPr id="8" name="Text Placeholder 1">
            <a:extLst>
              <a:ext uri="{FF2B5EF4-FFF2-40B4-BE49-F238E27FC236}">
                <a16:creationId xmlns:a16="http://schemas.microsoft.com/office/drawing/2014/main" id="{548EC494-791F-BE71-A873-521B5524BF04}"/>
              </a:ext>
            </a:extLst>
          </p:cNvPr>
          <p:cNvGraphicFramePr/>
          <p:nvPr>
            <p:extLst>
              <p:ext uri="{D42A27DB-BD31-4B8C-83A1-F6EECF244321}">
                <p14:modId xmlns:p14="http://schemas.microsoft.com/office/powerpoint/2010/main" val="2886610928"/>
              </p:ext>
            </p:extLst>
          </p:nvPr>
        </p:nvGraphicFramePr>
        <p:xfrm>
          <a:off x="1258893" y="2468880"/>
          <a:ext cx="9674214" cy="35729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Date Placeholder 3">
            <a:extLst>
              <a:ext uri="{FF2B5EF4-FFF2-40B4-BE49-F238E27FC236}">
                <a16:creationId xmlns:a16="http://schemas.microsoft.com/office/drawing/2014/main" id="{1207DAED-D8E0-62DA-8DB4-5A64A8E217E6}"/>
              </a:ext>
            </a:extLst>
          </p:cNvPr>
          <p:cNvSpPr txBox="1">
            <a:spLocks/>
          </p:cNvSpPr>
          <p:nvPr/>
        </p:nvSpPr>
        <p:spPr>
          <a:xfrm>
            <a:off x="9830818" y="6292334"/>
            <a:ext cx="1522982" cy="1828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Final Presentation</a:t>
            </a:r>
          </a:p>
        </p:txBody>
      </p:sp>
      <p:sp>
        <p:nvSpPr>
          <p:cNvPr id="7" name="Footer Placeholder 4">
            <a:extLst>
              <a:ext uri="{FF2B5EF4-FFF2-40B4-BE49-F238E27FC236}">
                <a16:creationId xmlns:a16="http://schemas.microsoft.com/office/drawing/2014/main" id="{BCC9650D-6E74-E268-BA15-15BB6002CB5A}"/>
              </a:ext>
            </a:extLst>
          </p:cNvPr>
          <p:cNvSpPr txBox="1">
            <a:spLocks/>
          </p:cNvSpPr>
          <p:nvPr/>
        </p:nvSpPr>
        <p:spPr>
          <a:xfrm>
            <a:off x="8298180" y="6294120"/>
            <a:ext cx="1462788" cy="182880"/>
          </a:xfrm>
          <a:prstGeom prst="rect">
            <a:avLst/>
          </a:prstGeom>
        </p:spPr>
        <p:txBody>
          <a:bodyPr vert="horz" lIns="0" tIns="45720" rIns="0" bIns="45720" rtlCol="0" anchor="ctr"/>
          <a:lstStyle>
            <a:defPPr>
              <a:defRPr lang="en-US"/>
            </a:defPPr>
            <a:lvl1pPr marL="0" algn="l" defTabSz="914400" rtl="0" eaLnBrk="1" latinLnBrk="0" hangingPunct="1">
              <a:defRPr sz="1200" b="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t>Discussion</a:t>
            </a:r>
            <a:r>
              <a:rPr lang="en-US"/>
              <a:t> </a:t>
            </a:r>
          </a:p>
        </p:txBody>
      </p:sp>
    </p:spTree>
    <p:extLst>
      <p:ext uri="{BB962C8B-B14F-4D97-AF65-F5344CB8AC3E}">
        <p14:creationId xmlns:p14="http://schemas.microsoft.com/office/powerpoint/2010/main" val="3066091805"/>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289620"/>
            <a:ext cx="10678370" cy="1354732"/>
          </a:xfrm>
        </p:spPr>
        <p:txBody>
          <a:bodyPr/>
          <a:lstStyle/>
          <a:p>
            <a:r>
              <a:rPr lang="en-US"/>
              <a:t>Implementation: Data Processing &amp; Labelling</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Implementation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28</a:t>
            </a:fld>
            <a:endParaRPr lang="en-US"/>
          </a:p>
        </p:txBody>
      </p:sp>
      <p:sp>
        <p:nvSpPr>
          <p:cNvPr id="3" name="Rectangle 2">
            <a:extLst>
              <a:ext uri="{FF2B5EF4-FFF2-40B4-BE49-F238E27FC236}">
                <a16:creationId xmlns:a16="http://schemas.microsoft.com/office/drawing/2014/main" id="{CCD69353-06B4-9EC8-0BBA-34AD3D738EF9}"/>
              </a:ext>
            </a:extLst>
          </p:cNvPr>
          <p:cNvSpPr/>
          <p:nvPr/>
        </p:nvSpPr>
        <p:spPr>
          <a:xfrm>
            <a:off x="1028700" y="1644352"/>
            <a:ext cx="5400676" cy="3558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Logo, company name&#10;&#10;Description automatically generated">
            <a:extLst>
              <a:ext uri="{FF2B5EF4-FFF2-40B4-BE49-F238E27FC236}">
                <a16:creationId xmlns:a16="http://schemas.microsoft.com/office/drawing/2014/main" id="{E9608F80-A090-B32A-C876-381C78C84677}"/>
              </a:ext>
            </a:extLst>
          </p:cNvPr>
          <p:cNvPicPr>
            <a:picLocks noChangeAspect="1"/>
          </p:cNvPicPr>
          <p:nvPr/>
        </p:nvPicPr>
        <p:blipFill>
          <a:blip r:embed="rId3"/>
          <a:stretch>
            <a:fillRect/>
          </a:stretch>
        </p:blipFill>
        <p:spPr>
          <a:xfrm>
            <a:off x="8232132" y="2735194"/>
            <a:ext cx="1818807" cy="1831299"/>
          </a:xfrm>
          <a:prstGeom prst="rect">
            <a:avLst/>
          </a:prstGeom>
        </p:spPr>
      </p:pic>
      <p:pic>
        <p:nvPicPr>
          <p:cNvPr id="11" name="Picture 11" descr="Logo, company name&#10;&#10;Description automatically generated">
            <a:extLst>
              <a:ext uri="{FF2B5EF4-FFF2-40B4-BE49-F238E27FC236}">
                <a16:creationId xmlns:a16="http://schemas.microsoft.com/office/drawing/2014/main" id="{0366E090-4C09-DDD6-3BE3-8EB4AD02A797}"/>
              </a:ext>
            </a:extLst>
          </p:cNvPr>
          <p:cNvPicPr>
            <a:picLocks noChangeAspect="1"/>
          </p:cNvPicPr>
          <p:nvPr/>
        </p:nvPicPr>
        <p:blipFill>
          <a:blip r:embed="rId4"/>
          <a:stretch>
            <a:fillRect/>
          </a:stretch>
        </p:blipFill>
        <p:spPr>
          <a:xfrm>
            <a:off x="9940884" y="3355752"/>
            <a:ext cx="1818807" cy="1831299"/>
          </a:xfrm>
          <a:prstGeom prst="rect">
            <a:avLst/>
          </a:prstGeom>
        </p:spPr>
      </p:pic>
      <p:sp>
        <p:nvSpPr>
          <p:cNvPr id="12" name="TextBox 11">
            <a:extLst>
              <a:ext uri="{FF2B5EF4-FFF2-40B4-BE49-F238E27FC236}">
                <a16:creationId xmlns:a16="http://schemas.microsoft.com/office/drawing/2014/main" id="{80C7591E-C8F2-4333-90B7-62413C57F9AC}"/>
              </a:ext>
            </a:extLst>
          </p:cNvPr>
          <p:cNvSpPr txBox="1"/>
          <p:nvPr/>
        </p:nvSpPr>
        <p:spPr>
          <a:xfrm>
            <a:off x="9618884" y="3015209"/>
            <a:ext cx="14839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solidFill>
                  <a:schemeClr val="bg1"/>
                </a:solidFill>
                <a:latin typeface="Calibri"/>
                <a:cs typeface="Times New Roman"/>
              </a:rPr>
              <a:t>/</a:t>
            </a:r>
          </a:p>
        </p:txBody>
      </p:sp>
      <p:pic>
        <p:nvPicPr>
          <p:cNvPr id="15" name="Picture 14" descr="Diagram&#10;&#10;Description automatically generated">
            <a:extLst>
              <a:ext uri="{FF2B5EF4-FFF2-40B4-BE49-F238E27FC236}">
                <a16:creationId xmlns:a16="http://schemas.microsoft.com/office/drawing/2014/main" id="{D6215191-EABC-F439-EEAA-495511B3198E}"/>
              </a:ext>
            </a:extLst>
          </p:cNvPr>
          <p:cNvPicPr>
            <a:picLocks noChangeAspect="1"/>
          </p:cNvPicPr>
          <p:nvPr/>
        </p:nvPicPr>
        <p:blipFill rotWithShape="1">
          <a:blip r:embed="rId5">
            <a:extLst>
              <a:ext uri="{28A0092B-C50C-407E-A947-70E740481C1C}">
                <a14:useLocalDpi xmlns:a14="http://schemas.microsoft.com/office/drawing/2010/main" val="0"/>
              </a:ext>
            </a:extLst>
          </a:blip>
          <a:srcRect t="23449" r="-319"/>
          <a:stretch/>
        </p:blipFill>
        <p:spPr>
          <a:xfrm>
            <a:off x="1024358" y="1638261"/>
            <a:ext cx="7079769" cy="4933784"/>
          </a:xfrm>
          <a:prstGeom prst="rect">
            <a:avLst/>
          </a:prstGeom>
        </p:spPr>
      </p:pic>
    </p:spTree>
    <p:extLst>
      <p:ext uri="{BB962C8B-B14F-4D97-AF65-F5344CB8AC3E}">
        <p14:creationId xmlns:p14="http://schemas.microsoft.com/office/powerpoint/2010/main" val="1945148346"/>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7272466" cy="645284"/>
          </a:xfrm>
        </p:spPr>
        <p:txBody>
          <a:bodyPr/>
          <a:lstStyle/>
          <a:p>
            <a:r>
              <a:rPr lang="en-US"/>
              <a:t>Implementation: Models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Implementation  </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29</a:t>
            </a:fld>
            <a:endParaRPr lang="en-US"/>
          </a:p>
        </p:txBody>
      </p:sp>
      <p:sp>
        <p:nvSpPr>
          <p:cNvPr id="9" name="TextBox 8">
            <a:extLst>
              <a:ext uri="{FF2B5EF4-FFF2-40B4-BE49-F238E27FC236}">
                <a16:creationId xmlns:a16="http://schemas.microsoft.com/office/drawing/2014/main" id="{2EEC029A-8A89-54DA-7917-9931131929FD}"/>
              </a:ext>
            </a:extLst>
          </p:cNvPr>
          <p:cNvSpPr txBox="1"/>
          <p:nvPr/>
        </p:nvSpPr>
        <p:spPr>
          <a:xfrm>
            <a:off x="9548402" y="5045581"/>
            <a:ext cx="218315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err="1">
                <a:solidFill>
                  <a:schemeClr val="bg1"/>
                </a:solidFill>
                <a:ea typeface="+mn-lt"/>
                <a:cs typeface="+mn-lt"/>
              </a:rPr>
              <a:t>PyTorch</a:t>
            </a:r>
            <a:r>
              <a:rPr lang="en-US" sz="2000" b="1">
                <a:solidFill>
                  <a:schemeClr val="bg1"/>
                </a:solidFill>
                <a:ea typeface="+mn-lt"/>
                <a:cs typeface="+mn-lt"/>
              </a:rPr>
              <a:t> Mobile</a:t>
            </a:r>
            <a:endParaRPr lang="en-US" sz="2000" b="1">
              <a:solidFill>
                <a:schemeClr val="bg1"/>
              </a:solidFill>
            </a:endParaRPr>
          </a:p>
        </p:txBody>
      </p:sp>
      <p:pic>
        <p:nvPicPr>
          <p:cNvPr id="11" name="Picture 11" descr="Icon&#10;&#10;Description automatically generated">
            <a:extLst>
              <a:ext uri="{FF2B5EF4-FFF2-40B4-BE49-F238E27FC236}">
                <a16:creationId xmlns:a16="http://schemas.microsoft.com/office/drawing/2014/main" id="{C76AA597-5D00-A23F-53DB-CBBE546870A3}"/>
              </a:ext>
            </a:extLst>
          </p:cNvPr>
          <p:cNvPicPr>
            <a:picLocks noChangeAspect="1"/>
          </p:cNvPicPr>
          <p:nvPr/>
        </p:nvPicPr>
        <p:blipFill>
          <a:blip r:embed="rId3"/>
          <a:stretch>
            <a:fillRect/>
          </a:stretch>
        </p:blipFill>
        <p:spPr>
          <a:xfrm>
            <a:off x="6317784" y="2201916"/>
            <a:ext cx="2481263" cy="2457451"/>
          </a:xfrm>
          <a:prstGeom prst="rect">
            <a:avLst/>
          </a:prstGeom>
        </p:spPr>
      </p:pic>
      <p:sp>
        <p:nvSpPr>
          <p:cNvPr id="13" name="TextBox 12">
            <a:extLst>
              <a:ext uri="{FF2B5EF4-FFF2-40B4-BE49-F238E27FC236}">
                <a16:creationId xmlns:a16="http://schemas.microsoft.com/office/drawing/2014/main" id="{4EFBBB8A-C8B6-088D-AC6B-318527D1CE31}"/>
              </a:ext>
            </a:extLst>
          </p:cNvPr>
          <p:cNvSpPr txBox="1"/>
          <p:nvPr/>
        </p:nvSpPr>
        <p:spPr>
          <a:xfrm>
            <a:off x="8679522" y="2647758"/>
            <a:ext cx="14839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solidFill>
                  <a:schemeClr val="bg1"/>
                </a:solidFill>
                <a:latin typeface="Calibri"/>
                <a:cs typeface="Times New Roman"/>
              </a:rPr>
              <a:t>+</a:t>
            </a:r>
          </a:p>
        </p:txBody>
      </p:sp>
      <p:pic>
        <p:nvPicPr>
          <p:cNvPr id="14" name="Picture 14" descr="Icon&#10;&#10;Description automatically generated">
            <a:extLst>
              <a:ext uri="{FF2B5EF4-FFF2-40B4-BE49-F238E27FC236}">
                <a16:creationId xmlns:a16="http://schemas.microsoft.com/office/drawing/2014/main" id="{B2F66DAC-8C4F-1F94-A31D-EF456118D314}"/>
              </a:ext>
            </a:extLst>
          </p:cNvPr>
          <p:cNvPicPr>
            <a:picLocks noChangeAspect="1"/>
          </p:cNvPicPr>
          <p:nvPr/>
        </p:nvPicPr>
        <p:blipFill>
          <a:blip r:embed="rId4"/>
          <a:stretch>
            <a:fillRect/>
          </a:stretch>
        </p:blipFill>
        <p:spPr>
          <a:xfrm>
            <a:off x="9751301" y="2355286"/>
            <a:ext cx="1766888" cy="2144141"/>
          </a:xfrm>
          <a:prstGeom prst="rect">
            <a:avLst/>
          </a:prstGeom>
        </p:spPr>
      </p:pic>
      <p:sp>
        <p:nvSpPr>
          <p:cNvPr id="15" name="TextBox 14">
            <a:extLst>
              <a:ext uri="{FF2B5EF4-FFF2-40B4-BE49-F238E27FC236}">
                <a16:creationId xmlns:a16="http://schemas.microsoft.com/office/drawing/2014/main" id="{339425FC-3F90-3EF9-45D1-C986FF86879E}"/>
              </a:ext>
            </a:extLst>
          </p:cNvPr>
          <p:cNvSpPr txBox="1"/>
          <p:nvPr/>
        </p:nvSpPr>
        <p:spPr>
          <a:xfrm>
            <a:off x="6190101" y="5045869"/>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a:solidFill>
                  <a:schemeClr val="bg1"/>
                </a:solidFill>
              </a:rPr>
              <a:t>Remmie</a:t>
            </a:r>
            <a:endParaRPr lang="en-US" sz="2000">
              <a:solidFill>
                <a:schemeClr val="bg1"/>
              </a:solidFill>
            </a:endParaRPr>
          </a:p>
        </p:txBody>
      </p:sp>
      <p:pic>
        <p:nvPicPr>
          <p:cNvPr id="17" name="Graphic 16" descr="Flowchart outline">
            <a:extLst>
              <a:ext uri="{FF2B5EF4-FFF2-40B4-BE49-F238E27FC236}">
                <a16:creationId xmlns:a16="http://schemas.microsoft.com/office/drawing/2014/main" id="{EB55495B-47D2-6A9C-35D9-B5B7D7532C8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2709" y="2435854"/>
            <a:ext cx="1403427" cy="1433617"/>
          </a:xfrm>
          <a:prstGeom prst="rect">
            <a:avLst/>
          </a:prstGeom>
        </p:spPr>
      </p:pic>
      <p:pic>
        <p:nvPicPr>
          <p:cNvPr id="19" name="Graphic 18" descr="Flowchart with solid fill">
            <a:extLst>
              <a:ext uri="{FF2B5EF4-FFF2-40B4-BE49-F238E27FC236}">
                <a16:creationId xmlns:a16="http://schemas.microsoft.com/office/drawing/2014/main" id="{AB562338-FBC0-EADF-AC7C-96D4FD2ECA6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720345" y="4033513"/>
            <a:ext cx="1656587" cy="1656587"/>
          </a:xfrm>
          <a:prstGeom prst="rect">
            <a:avLst/>
          </a:prstGeom>
        </p:spPr>
      </p:pic>
      <p:sp>
        <p:nvSpPr>
          <p:cNvPr id="20" name="TextBox 19">
            <a:extLst>
              <a:ext uri="{FF2B5EF4-FFF2-40B4-BE49-F238E27FC236}">
                <a16:creationId xmlns:a16="http://schemas.microsoft.com/office/drawing/2014/main" id="{760FCE84-62F2-AF2B-9615-F3C68AB7B390}"/>
              </a:ext>
            </a:extLst>
          </p:cNvPr>
          <p:cNvSpPr txBox="1"/>
          <p:nvPr/>
        </p:nvSpPr>
        <p:spPr>
          <a:xfrm>
            <a:off x="2247900" y="4450556"/>
            <a:ext cx="3159919" cy="958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b="1">
                <a:solidFill>
                  <a:schemeClr val="bg1"/>
                </a:solidFill>
                <a:cs typeface="Segoe UI"/>
              </a:rPr>
              <a:t>Classification Model:​</a:t>
            </a:r>
            <a:endParaRPr lang="en-US" sz="2000">
              <a:solidFill>
                <a:schemeClr val="bg1"/>
              </a:solidFill>
            </a:endParaRPr>
          </a:p>
          <a:p>
            <a:pPr lvl="1">
              <a:lnSpc>
                <a:spcPct val="150000"/>
              </a:lnSpc>
            </a:pPr>
            <a:r>
              <a:rPr lang="en-US" sz="2000" b="1" err="1">
                <a:solidFill>
                  <a:schemeClr val="bg1"/>
                </a:solidFill>
                <a:cs typeface="Segoe UI"/>
              </a:rPr>
              <a:t>AlexNet</a:t>
            </a:r>
            <a:r>
              <a:rPr lang="en-US" sz="2000" b="1">
                <a:solidFill>
                  <a:schemeClr val="bg1"/>
                </a:solidFill>
                <a:cs typeface="Segoe UI"/>
              </a:rPr>
              <a:t>, 200 MB</a:t>
            </a:r>
          </a:p>
        </p:txBody>
      </p:sp>
      <p:sp>
        <p:nvSpPr>
          <p:cNvPr id="23" name="TextBox 22">
            <a:extLst>
              <a:ext uri="{FF2B5EF4-FFF2-40B4-BE49-F238E27FC236}">
                <a16:creationId xmlns:a16="http://schemas.microsoft.com/office/drawing/2014/main" id="{A9BE4C08-A275-5B89-07AF-435AE4A8B72B}"/>
              </a:ext>
            </a:extLst>
          </p:cNvPr>
          <p:cNvSpPr txBox="1"/>
          <p:nvPr/>
        </p:nvSpPr>
        <p:spPr>
          <a:xfrm>
            <a:off x="2247900" y="2700338"/>
            <a:ext cx="3457574" cy="9581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solidFill>
                  <a:schemeClr val="bg1"/>
                </a:solidFill>
                <a:cs typeface="Segoe UI"/>
              </a:rPr>
              <a:t>​</a:t>
            </a:r>
            <a:r>
              <a:rPr lang="en-US" sz="2000" b="1">
                <a:solidFill>
                  <a:schemeClr val="bg1"/>
                </a:solidFill>
                <a:cs typeface="Segoe UI"/>
              </a:rPr>
              <a:t>Object Detection Model:</a:t>
            </a:r>
            <a:r>
              <a:rPr lang="en-US" sz="2000">
                <a:solidFill>
                  <a:schemeClr val="bg1"/>
                </a:solidFill>
                <a:cs typeface="Segoe UI"/>
              </a:rPr>
              <a:t>​</a:t>
            </a:r>
          </a:p>
          <a:p>
            <a:pPr lvl="1">
              <a:lnSpc>
                <a:spcPct val="150000"/>
              </a:lnSpc>
            </a:pPr>
            <a:r>
              <a:rPr lang="en-US" sz="2000" b="1">
                <a:solidFill>
                  <a:schemeClr val="bg1"/>
                </a:solidFill>
                <a:cs typeface="Segoe UI"/>
              </a:rPr>
              <a:t>ResNet-50, 20 MB</a:t>
            </a:r>
          </a:p>
        </p:txBody>
      </p:sp>
    </p:spTree>
    <p:extLst>
      <p:ext uri="{BB962C8B-B14F-4D97-AF65-F5344CB8AC3E}">
        <p14:creationId xmlns:p14="http://schemas.microsoft.com/office/powerpoint/2010/main" val="216013381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p:txBody>
          <a:bodyPr/>
          <a:lstStyle/>
          <a:p>
            <a:r>
              <a:rPr lang="en-US"/>
              <a:t>Meet Remmie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Problem</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3</a:t>
            </a:fld>
            <a:endParaRPr lang="en-US"/>
          </a:p>
        </p:txBody>
      </p:sp>
      <p:pic>
        <p:nvPicPr>
          <p:cNvPr id="7" name="Picture 5" descr="A picture containing indoor, different&#10;&#10;Description automatically generated">
            <a:extLst>
              <a:ext uri="{FF2B5EF4-FFF2-40B4-BE49-F238E27FC236}">
                <a16:creationId xmlns:a16="http://schemas.microsoft.com/office/drawing/2014/main" id="{7FB5F5EF-9FEA-38FD-41D9-7581DB741C35}"/>
              </a:ext>
            </a:extLst>
          </p:cNvPr>
          <p:cNvPicPr>
            <a:picLocks noChangeAspect="1"/>
          </p:cNvPicPr>
          <p:nvPr/>
        </p:nvPicPr>
        <p:blipFill>
          <a:blip r:embed="rId3"/>
          <a:stretch>
            <a:fillRect/>
          </a:stretch>
        </p:blipFill>
        <p:spPr>
          <a:xfrm>
            <a:off x="8095653" y="825679"/>
            <a:ext cx="2849630" cy="4085492"/>
          </a:xfrm>
          <a:prstGeom prst="rect">
            <a:avLst/>
          </a:prstGeom>
        </p:spPr>
      </p:pic>
      <p:pic>
        <p:nvPicPr>
          <p:cNvPr id="9" name="Picture 8" descr="A picture containing logo&#10;&#10;Description automatically generated">
            <a:extLst>
              <a:ext uri="{FF2B5EF4-FFF2-40B4-BE49-F238E27FC236}">
                <a16:creationId xmlns:a16="http://schemas.microsoft.com/office/drawing/2014/main" id="{AFFAAE3B-5FB9-FEA1-1685-860ECBD28B29}"/>
              </a:ext>
            </a:extLst>
          </p:cNvPr>
          <p:cNvPicPr>
            <a:picLocks noChangeAspect="1"/>
          </p:cNvPicPr>
          <p:nvPr/>
        </p:nvPicPr>
        <p:blipFill>
          <a:blip r:embed="rId4"/>
          <a:stretch>
            <a:fillRect/>
          </a:stretch>
        </p:blipFill>
        <p:spPr>
          <a:xfrm>
            <a:off x="8191332" y="4899839"/>
            <a:ext cx="2658272" cy="890729"/>
          </a:xfrm>
          <a:prstGeom prst="rect">
            <a:avLst/>
          </a:prstGeom>
        </p:spPr>
      </p:pic>
      <p:pic>
        <p:nvPicPr>
          <p:cNvPr id="17" name="Picture 16">
            <a:extLst>
              <a:ext uri="{FF2B5EF4-FFF2-40B4-BE49-F238E27FC236}">
                <a16:creationId xmlns:a16="http://schemas.microsoft.com/office/drawing/2014/main" id="{C73A0D38-7663-CE4C-71E4-775D4C78F21C}"/>
              </a:ext>
            </a:extLst>
          </p:cNvPr>
          <p:cNvPicPr>
            <a:picLocks noChangeAspect="1"/>
          </p:cNvPicPr>
          <p:nvPr/>
        </p:nvPicPr>
        <p:blipFill rotWithShape="1">
          <a:blip r:embed="rId5"/>
          <a:srcRect t="-1" b="-3587"/>
          <a:stretch/>
        </p:blipFill>
        <p:spPr>
          <a:xfrm>
            <a:off x="1170474" y="2376105"/>
            <a:ext cx="5791769" cy="3561654"/>
          </a:xfrm>
          <a:prstGeom prst="rect">
            <a:avLst/>
          </a:prstGeom>
        </p:spPr>
      </p:pic>
      <p:sp>
        <p:nvSpPr>
          <p:cNvPr id="18" name="TextBox 17">
            <a:extLst>
              <a:ext uri="{FF2B5EF4-FFF2-40B4-BE49-F238E27FC236}">
                <a16:creationId xmlns:a16="http://schemas.microsoft.com/office/drawing/2014/main" id="{3EA7C988-28E6-586D-2FCB-D2AE2261DF66}"/>
              </a:ext>
            </a:extLst>
          </p:cNvPr>
          <p:cNvSpPr txBox="1"/>
          <p:nvPr/>
        </p:nvSpPr>
        <p:spPr>
          <a:xfrm>
            <a:off x="6697642" y="5790568"/>
            <a:ext cx="5208608" cy="707886"/>
          </a:xfrm>
          <a:prstGeom prst="rect">
            <a:avLst/>
          </a:prstGeom>
          <a:noFill/>
        </p:spPr>
        <p:txBody>
          <a:bodyPr wrap="square" lIns="91440" tIns="45720" rIns="91440" bIns="45720" rtlCol="0" anchor="t">
            <a:spAutoFit/>
          </a:bodyPr>
          <a:lstStyle/>
          <a:p>
            <a:pPr algn="r"/>
            <a:r>
              <a:rPr lang="en-US" sz="1100" i="1" err="1">
                <a:solidFill>
                  <a:schemeClr val="bg1"/>
                </a:solidFill>
                <a:effectLst/>
              </a:rPr>
              <a:t>Remmie</a:t>
            </a:r>
            <a:r>
              <a:rPr lang="en-US" sz="1100" i="1">
                <a:solidFill>
                  <a:schemeClr val="bg1"/>
                </a:solidFill>
                <a:effectLst/>
              </a:rPr>
              <a:t> Health</a:t>
            </a:r>
            <a:r>
              <a:rPr lang="en-US" sz="1100">
                <a:solidFill>
                  <a:schemeClr val="bg1"/>
                </a:solidFill>
                <a:effectLst/>
              </a:rPr>
              <a:t>, 31-Oct-2022. [Online]. Available: https://www.remmiehealth.com/. [Accessed: 08-Dec-2022]. </a:t>
            </a:r>
          </a:p>
          <a:p>
            <a:pPr algn="r"/>
            <a:endParaRPr lang="en-US">
              <a:highlight>
                <a:srgbClr val="FFFF00"/>
              </a:highlight>
            </a:endParaRPr>
          </a:p>
        </p:txBody>
      </p:sp>
    </p:spTree>
    <p:extLst>
      <p:ext uri="{BB962C8B-B14F-4D97-AF65-F5344CB8AC3E}">
        <p14:creationId xmlns:p14="http://schemas.microsoft.com/office/powerpoint/2010/main" val="3876250500"/>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E888A49-5AC6-B5C6-0C16-E5D2AB3E561E}"/>
              </a:ext>
            </a:extLst>
          </p:cNvPr>
          <p:cNvSpPr>
            <a:spLocks noGrp="1"/>
          </p:cNvSpPr>
          <p:nvPr>
            <p:ph type="sldNum" sz="quarter" idx="14"/>
          </p:nvPr>
        </p:nvSpPr>
        <p:spPr/>
        <p:txBody>
          <a:bodyPr/>
          <a:lstStyle/>
          <a:p>
            <a:fld id="{7782931A-7D25-4B4B-9464-57AE418934A3}" type="slidenum">
              <a:rPr lang="en-US" smtClean="0"/>
              <a:pPr/>
              <a:t>30</a:t>
            </a:fld>
            <a:endParaRPr lang="en-US"/>
          </a:p>
        </p:txBody>
      </p:sp>
      <p:sp>
        <p:nvSpPr>
          <p:cNvPr id="8" name="Title 1">
            <a:extLst>
              <a:ext uri="{FF2B5EF4-FFF2-40B4-BE49-F238E27FC236}">
                <a16:creationId xmlns:a16="http://schemas.microsoft.com/office/drawing/2014/main" id="{BE3E417F-9C4B-4AF7-EA18-77CCF20477BB}"/>
              </a:ext>
            </a:extLst>
          </p:cNvPr>
          <p:cNvSpPr>
            <a:spLocks noGrp="1"/>
          </p:cNvSpPr>
          <p:nvPr>
            <p:ph type="title"/>
          </p:nvPr>
        </p:nvSpPr>
        <p:spPr>
          <a:xfrm>
            <a:off x="3657600" y="3106358"/>
            <a:ext cx="4876800" cy="645284"/>
          </a:xfrm>
        </p:spPr>
        <p:txBody>
          <a:bodyPr/>
          <a:lstStyle/>
          <a:p>
            <a:pPr algn="ctr"/>
            <a:r>
              <a:rPr lang="en-US"/>
              <a:t>Thank you</a:t>
            </a:r>
          </a:p>
        </p:txBody>
      </p:sp>
      <p:sp>
        <p:nvSpPr>
          <p:cNvPr id="9" name="Rectangle 8">
            <a:extLst>
              <a:ext uri="{FF2B5EF4-FFF2-40B4-BE49-F238E27FC236}">
                <a16:creationId xmlns:a16="http://schemas.microsoft.com/office/drawing/2014/main" id="{1F52AEE1-ABD4-68AA-CBF0-C81696D03A4D}"/>
              </a:ext>
            </a:extLst>
          </p:cNvPr>
          <p:cNvSpPr/>
          <p:nvPr/>
        </p:nvSpPr>
        <p:spPr>
          <a:xfrm>
            <a:off x="925551" y="1650380"/>
            <a:ext cx="10428249" cy="4237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82881"/>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p:txBody>
          <a:bodyPr/>
          <a:lstStyle/>
          <a:p>
            <a:r>
              <a:rPr lang="en-US"/>
              <a:t>The Problem</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Problem</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4</a:t>
            </a:fld>
            <a:endParaRPr lang="en-US"/>
          </a:p>
        </p:txBody>
      </p:sp>
      <p:pic>
        <p:nvPicPr>
          <p:cNvPr id="3074" name="Picture 2">
            <a:extLst>
              <a:ext uri="{FF2B5EF4-FFF2-40B4-BE49-F238E27FC236}">
                <a16:creationId xmlns:a16="http://schemas.microsoft.com/office/drawing/2014/main" id="{EC1EB342-94F0-3E00-1C73-3ABA409338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5456" y="2581087"/>
            <a:ext cx="1564458" cy="1561398"/>
          </a:xfrm>
          <a:prstGeom prst="ellipse">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DD1A1F08-91D1-BF10-EC5D-15B24A9669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861" b="33861"/>
          <a:stretch/>
        </p:blipFill>
        <p:spPr bwMode="auto">
          <a:xfrm>
            <a:off x="9992129" y="3614235"/>
            <a:ext cx="1554811" cy="1552412"/>
          </a:xfrm>
          <a:prstGeom prst="ellipse">
            <a:avLst/>
          </a:prstGeom>
          <a:solidFill>
            <a:srgbClr val="FFFFFF">
              <a:shade val="85000"/>
            </a:srgbClr>
          </a:solidFill>
          <a:ln w="88900" cap="sq">
            <a:noFill/>
            <a:miter lim="800000"/>
          </a:ln>
          <a:effectLst/>
        </p:spPr>
      </p:pic>
      <p:pic>
        <p:nvPicPr>
          <p:cNvPr id="3078" name="Picture 6">
            <a:extLst>
              <a:ext uri="{FF2B5EF4-FFF2-40B4-BE49-F238E27FC236}">
                <a16:creationId xmlns:a16="http://schemas.microsoft.com/office/drawing/2014/main" id="{37C0CD46-1174-B55A-5A2F-1AC037ADC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92129" y="1682368"/>
            <a:ext cx="1556895" cy="1561398"/>
          </a:xfrm>
          <a:prstGeom prst="ellipse">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the moon&#10;&#10;Description automatically generated with medium confidence">
            <a:extLst>
              <a:ext uri="{FF2B5EF4-FFF2-40B4-BE49-F238E27FC236}">
                <a16:creationId xmlns:a16="http://schemas.microsoft.com/office/drawing/2014/main" id="{ACBF4659-67C5-A53E-C3E8-31A8910AB1C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969" b="89796" l="7432" r="73576">
                        <a14:foregroundMark x1="41949" y1="8066" x2="41949" y2="8066"/>
                        <a14:foregroundMark x1="40793" y1="8066" x2="40215" y2="8066"/>
                        <a14:foregroundMark x1="7514" y1="46647" x2="7514" y2="46647"/>
                        <a14:foregroundMark x1="73576" y1="50632" x2="73576" y2="50632"/>
                      </a14:backgroundRemoval>
                    </a14:imgEffect>
                  </a14:imgLayer>
                </a14:imgProps>
              </a:ext>
              <a:ext uri="{28A0092B-C50C-407E-A947-70E740481C1C}">
                <a14:useLocalDpi xmlns:a14="http://schemas.microsoft.com/office/drawing/2010/main" val="0"/>
              </a:ext>
            </a:extLst>
          </a:blip>
          <a:srcRect l="4782" t="6631" r="21901" b="11539"/>
          <a:stretch/>
        </p:blipFill>
        <p:spPr>
          <a:xfrm>
            <a:off x="8311940" y="4399988"/>
            <a:ext cx="1638459" cy="1553882"/>
          </a:xfrm>
          <a:prstGeom prst="rect">
            <a:avLst/>
          </a:prstGeom>
        </p:spPr>
      </p:pic>
      <p:pic>
        <p:nvPicPr>
          <p:cNvPr id="17" name="Picture 16" descr="A planet in space&#10;&#10;Description automatically generated with low confidence">
            <a:extLst>
              <a:ext uri="{FF2B5EF4-FFF2-40B4-BE49-F238E27FC236}">
                <a16:creationId xmlns:a16="http://schemas.microsoft.com/office/drawing/2014/main" id="{C9BC371E-C810-08EA-51F1-3740E9DDE6A6}"/>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738" b="86865" l="23746" r="87542">
                        <a14:foregroundMark x1="67809" y1="18600" x2="55184" y2="15149"/>
                        <a14:foregroundMark x1="57107" y1="11601" x2="57107" y2="11601"/>
                        <a14:foregroundMark x1="57107" y1="11601" x2="50669" y2="12081"/>
                        <a14:foregroundMark x1="23913" y1="39597" x2="23913" y2="53212"/>
                        <a14:foregroundMark x1="44565" y1="81592" x2="68645" y2="80537"/>
                        <a14:foregroundMark x1="68645" y1="80537" x2="87542" y2="57047"/>
                        <a14:foregroundMark x1="87542" y1="57047" x2="86120" y2="41419"/>
                        <a14:foregroundMark x1="54849" y1="85523" x2="54849" y2="85523"/>
                        <a14:foregroundMark x1="55184" y1="86865" x2="55184" y2="86865"/>
                        <a14:foregroundMark x1="55936" y1="10738" x2="55936" y2="10738"/>
                      </a14:backgroundRemoval>
                    </a14:imgEffect>
                  </a14:imgLayer>
                </a14:imgProps>
              </a:ext>
              <a:ext uri="{28A0092B-C50C-407E-A947-70E740481C1C}">
                <a14:useLocalDpi xmlns:a14="http://schemas.microsoft.com/office/drawing/2010/main" val="0"/>
              </a:ext>
            </a:extLst>
          </a:blip>
          <a:srcRect l="18753" t="8215" r="7370" b="9673"/>
          <a:stretch/>
        </p:blipFill>
        <p:spPr>
          <a:xfrm>
            <a:off x="8353669" y="740908"/>
            <a:ext cx="1638460" cy="1588132"/>
          </a:xfrm>
          <a:prstGeom prst="rect">
            <a:avLst/>
          </a:prstGeom>
        </p:spPr>
      </p:pic>
      <p:pic>
        <p:nvPicPr>
          <p:cNvPr id="19" name="Graphic 18" descr="Mop and bucket with solid fill">
            <a:extLst>
              <a:ext uri="{FF2B5EF4-FFF2-40B4-BE49-F238E27FC236}">
                <a16:creationId xmlns:a16="http://schemas.microsoft.com/office/drawing/2014/main" id="{E73FCE52-5FC2-4961-7379-46E5DAE0986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1291458" y="2473557"/>
            <a:ext cx="914400" cy="914400"/>
          </a:xfrm>
          <a:prstGeom prst="rect">
            <a:avLst/>
          </a:prstGeom>
        </p:spPr>
      </p:pic>
      <p:sp>
        <p:nvSpPr>
          <p:cNvPr id="20" name="TextBox 19">
            <a:extLst>
              <a:ext uri="{FF2B5EF4-FFF2-40B4-BE49-F238E27FC236}">
                <a16:creationId xmlns:a16="http://schemas.microsoft.com/office/drawing/2014/main" id="{6F5F73A5-92D5-C0B2-D4F1-270BA1137AC7}"/>
              </a:ext>
            </a:extLst>
          </p:cNvPr>
          <p:cNvSpPr txBox="1"/>
          <p:nvPr/>
        </p:nvSpPr>
        <p:spPr>
          <a:xfrm>
            <a:off x="2320117" y="2882358"/>
            <a:ext cx="2894318" cy="400110"/>
          </a:xfrm>
          <a:prstGeom prst="rect">
            <a:avLst/>
          </a:prstGeom>
          <a:noFill/>
        </p:spPr>
        <p:txBody>
          <a:bodyPr wrap="none" lIns="91440" tIns="45720" rIns="91440" bIns="45720" rtlCol="0" anchor="t">
            <a:spAutoFit/>
          </a:bodyPr>
          <a:lstStyle/>
          <a:p>
            <a:r>
              <a:rPr lang="en-US" sz="2000" b="1">
                <a:solidFill>
                  <a:schemeClr val="bg1"/>
                </a:solidFill>
              </a:rPr>
              <a:t>Images Need Cleaning</a:t>
            </a:r>
          </a:p>
        </p:txBody>
      </p:sp>
      <p:pic>
        <p:nvPicPr>
          <p:cNvPr id="21" name="Graphic 20" descr="Doctor male with solid fill">
            <a:extLst>
              <a:ext uri="{FF2B5EF4-FFF2-40B4-BE49-F238E27FC236}">
                <a16:creationId xmlns:a16="http://schemas.microsoft.com/office/drawing/2014/main" id="{E425C0D3-9BDB-812D-8984-7703578CB91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291458" y="3697505"/>
            <a:ext cx="914400" cy="914400"/>
          </a:xfrm>
          <a:prstGeom prst="rect">
            <a:avLst/>
          </a:prstGeom>
        </p:spPr>
      </p:pic>
      <p:sp>
        <p:nvSpPr>
          <p:cNvPr id="22" name="TextBox 21">
            <a:extLst>
              <a:ext uri="{FF2B5EF4-FFF2-40B4-BE49-F238E27FC236}">
                <a16:creationId xmlns:a16="http://schemas.microsoft.com/office/drawing/2014/main" id="{CE0ED4DF-54B6-DB70-88CC-FCAD4ECA5172}"/>
              </a:ext>
            </a:extLst>
          </p:cNvPr>
          <p:cNvSpPr txBox="1"/>
          <p:nvPr/>
        </p:nvSpPr>
        <p:spPr>
          <a:xfrm>
            <a:off x="2248073" y="3970039"/>
            <a:ext cx="3142335" cy="400110"/>
          </a:xfrm>
          <a:prstGeom prst="rect">
            <a:avLst/>
          </a:prstGeom>
          <a:noFill/>
        </p:spPr>
        <p:txBody>
          <a:bodyPr wrap="none" lIns="91440" tIns="45720" rIns="91440" bIns="45720" rtlCol="0" anchor="t">
            <a:spAutoFit/>
          </a:bodyPr>
          <a:lstStyle/>
          <a:p>
            <a:r>
              <a:rPr lang="en-US" sz="2000" b="1">
                <a:solidFill>
                  <a:schemeClr val="bg1"/>
                </a:solidFill>
              </a:rPr>
              <a:t>Unsuitable for Diagnosis</a:t>
            </a:r>
          </a:p>
        </p:txBody>
      </p:sp>
      <p:pic>
        <p:nvPicPr>
          <p:cNvPr id="23" name="Graphic 22" descr="Research with solid fill">
            <a:extLst>
              <a:ext uri="{FF2B5EF4-FFF2-40B4-BE49-F238E27FC236}">
                <a16:creationId xmlns:a16="http://schemas.microsoft.com/office/drawing/2014/main" id="{8C906321-5AC0-1274-1740-A2736530E48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333673" y="4921453"/>
            <a:ext cx="914400" cy="914400"/>
          </a:xfrm>
          <a:prstGeom prst="rect">
            <a:avLst/>
          </a:prstGeom>
        </p:spPr>
      </p:pic>
      <p:sp>
        <p:nvSpPr>
          <p:cNvPr id="24" name="TextBox 23">
            <a:extLst>
              <a:ext uri="{FF2B5EF4-FFF2-40B4-BE49-F238E27FC236}">
                <a16:creationId xmlns:a16="http://schemas.microsoft.com/office/drawing/2014/main" id="{2EEA680B-86A5-C9A7-4A4C-FD0B63DF96B8}"/>
              </a:ext>
            </a:extLst>
          </p:cNvPr>
          <p:cNvSpPr txBox="1"/>
          <p:nvPr/>
        </p:nvSpPr>
        <p:spPr>
          <a:xfrm>
            <a:off x="2298444" y="5193987"/>
            <a:ext cx="2919645" cy="400110"/>
          </a:xfrm>
          <a:prstGeom prst="rect">
            <a:avLst/>
          </a:prstGeom>
          <a:noFill/>
        </p:spPr>
        <p:txBody>
          <a:bodyPr wrap="none" lIns="91440" tIns="45720" rIns="91440" bIns="45720" rtlCol="0" anchor="t">
            <a:spAutoFit/>
          </a:bodyPr>
          <a:lstStyle/>
          <a:p>
            <a:r>
              <a:rPr lang="en-US" sz="2000" b="1">
                <a:solidFill>
                  <a:schemeClr val="bg1"/>
                </a:solidFill>
              </a:rPr>
              <a:t>Lack of Screening Tool</a:t>
            </a:r>
          </a:p>
        </p:txBody>
      </p:sp>
      <p:pic>
        <p:nvPicPr>
          <p:cNvPr id="11" name="Picture 10" descr="A close up of the moon&#10;&#10;Description automatically generated with medium confidence">
            <a:extLst>
              <a:ext uri="{FF2B5EF4-FFF2-40B4-BE49-F238E27FC236}">
                <a16:creationId xmlns:a16="http://schemas.microsoft.com/office/drawing/2014/main" id="{FF9F9ECF-2762-2FAF-7B66-C55DF487511C}"/>
              </a:ext>
            </a:extLst>
          </p:cNvPr>
          <p:cNvPicPr>
            <a:picLocks noChangeAspect="1"/>
          </p:cNvPicPr>
          <p:nvPr/>
        </p:nvPicPr>
        <p:blipFill rotWithShape="1">
          <a:blip r:embed="rId17">
            <a:extLst>
              <a:ext uri="{BEBA8EAE-BF5A-486C-A8C5-ECC9F3942E4B}">
                <a14:imgProps xmlns:a14="http://schemas.microsoft.com/office/drawing/2010/main">
                  <a14:imgLayer r:embed="rId8">
                    <a14:imgEffect>
                      <a14:backgroundRemoval t="7969" b="89796" l="7432" r="73576">
                        <a14:foregroundMark x1="41949" y1="8066" x2="41949" y2="8066"/>
                        <a14:foregroundMark x1="40793" y1="8066" x2="40215" y2="8066"/>
                        <a14:foregroundMark x1="7514" y1="46647" x2="7514" y2="46647"/>
                        <a14:foregroundMark x1="73576" y1="50632" x2="73576" y2="50632"/>
                      </a14:backgroundRemoval>
                    </a14:imgEffect>
                    <a14:imgEffect>
                      <a14:artisticMarker trans="39000"/>
                    </a14:imgEffect>
                  </a14:imgLayer>
                </a14:imgProps>
              </a:ext>
              <a:ext uri="{28A0092B-C50C-407E-A947-70E740481C1C}">
                <a14:useLocalDpi xmlns:a14="http://schemas.microsoft.com/office/drawing/2010/main" val="0"/>
              </a:ext>
            </a:extLst>
          </a:blip>
          <a:srcRect l="4782" t="6631" r="21901" b="11539"/>
          <a:stretch/>
        </p:blipFill>
        <p:spPr>
          <a:xfrm rot="18685893">
            <a:off x="6571024" y="1689884"/>
            <a:ext cx="1638459" cy="1553882"/>
          </a:xfrm>
          <a:prstGeom prst="rect">
            <a:avLst/>
          </a:prstGeom>
        </p:spPr>
      </p:pic>
    </p:spTree>
    <p:extLst>
      <p:ext uri="{BB962C8B-B14F-4D97-AF65-F5344CB8AC3E}">
        <p14:creationId xmlns:p14="http://schemas.microsoft.com/office/powerpoint/2010/main" val="1861343981"/>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91B00-2D81-3048-8AFF-1F5A3E8AA687}"/>
              </a:ext>
            </a:extLst>
          </p:cNvPr>
          <p:cNvSpPr>
            <a:spLocks noGrp="1"/>
          </p:cNvSpPr>
          <p:nvPr>
            <p:ph type="title"/>
          </p:nvPr>
        </p:nvSpPr>
        <p:spPr>
          <a:xfrm>
            <a:off x="1028700" y="999068"/>
            <a:ext cx="2755900" cy="645284"/>
          </a:xfrm>
        </p:spPr>
        <p:txBody>
          <a:bodyPr/>
          <a:lstStyle/>
          <a:p>
            <a:r>
              <a:rPr lang="en-US"/>
              <a:t>Our Goals</a:t>
            </a:r>
          </a:p>
        </p:txBody>
      </p:sp>
      <p:sp>
        <p:nvSpPr>
          <p:cNvPr id="7" name="Text Placeholder 6">
            <a:extLst>
              <a:ext uri="{FF2B5EF4-FFF2-40B4-BE49-F238E27FC236}">
                <a16:creationId xmlns:a16="http://schemas.microsoft.com/office/drawing/2014/main" id="{1C819DAE-3A0D-A34A-B7D3-A2FC746A68F3}"/>
              </a:ext>
            </a:extLst>
          </p:cNvPr>
          <p:cNvSpPr>
            <a:spLocks noGrp="1"/>
          </p:cNvSpPr>
          <p:nvPr>
            <p:ph type="body" sz="quarter" idx="21"/>
          </p:nvPr>
        </p:nvSpPr>
        <p:spPr>
          <a:xfrm>
            <a:off x="4852146" y="4255627"/>
            <a:ext cx="2286000" cy="353739"/>
          </a:xfrm>
        </p:spPr>
        <p:txBody>
          <a:bodyPr lIns="91440" tIns="45720" rIns="91440" bIns="45720" anchor="t">
            <a:noAutofit/>
          </a:bodyPr>
          <a:lstStyle/>
          <a:p>
            <a:pPr algn="ctr"/>
            <a:r>
              <a:rPr lang="en-US" sz="2000"/>
              <a:t>Object Detection</a:t>
            </a:r>
          </a:p>
        </p:txBody>
      </p:sp>
      <p:sp>
        <p:nvSpPr>
          <p:cNvPr id="4" name="Date Placeholder 3">
            <a:extLst>
              <a:ext uri="{FF2B5EF4-FFF2-40B4-BE49-F238E27FC236}">
                <a16:creationId xmlns:a16="http://schemas.microsoft.com/office/drawing/2014/main" id="{76586B18-65CD-4C79-A97B-CFF6B4C5FEFB}"/>
              </a:ext>
            </a:extLst>
          </p:cNvPr>
          <p:cNvSpPr>
            <a:spLocks noGrp="1"/>
          </p:cNvSpPr>
          <p:nvPr>
            <p:ph type="dt" sz="half" idx="26"/>
          </p:nvPr>
        </p:nvSpPr>
        <p:spPr>
          <a:xfrm>
            <a:off x="9830818" y="6292334"/>
            <a:ext cx="1522982" cy="182880"/>
          </a:xfrm>
        </p:spPr>
        <p:txBody>
          <a:bodyPr/>
          <a:lstStyle/>
          <a:p>
            <a:r>
              <a:rPr lang="en-US"/>
              <a:t>Final Presentation</a:t>
            </a:r>
          </a:p>
        </p:txBody>
      </p:sp>
      <p:sp>
        <p:nvSpPr>
          <p:cNvPr id="6" name="Footer Placeholder 5">
            <a:extLst>
              <a:ext uri="{FF2B5EF4-FFF2-40B4-BE49-F238E27FC236}">
                <a16:creationId xmlns:a16="http://schemas.microsoft.com/office/drawing/2014/main" id="{3073D890-4D0C-440B-A0D2-FE2E3B14F6BF}"/>
              </a:ext>
            </a:extLst>
          </p:cNvPr>
          <p:cNvSpPr>
            <a:spLocks noGrp="1"/>
          </p:cNvSpPr>
          <p:nvPr>
            <p:ph type="ftr" sz="quarter" idx="27"/>
          </p:nvPr>
        </p:nvSpPr>
        <p:spPr>
          <a:xfrm>
            <a:off x="8298180" y="6294120"/>
            <a:ext cx="1462788" cy="182880"/>
          </a:xfrm>
        </p:spPr>
        <p:txBody>
          <a:bodyPr/>
          <a:lstStyle/>
          <a:p>
            <a:r>
              <a:rPr lang="en-US"/>
              <a:t>Problem</a:t>
            </a:r>
            <a:endParaRPr lang="en-US">
              <a:solidFill>
                <a:schemeClr val="bg1"/>
              </a:solidFill>
            </a:endParaRPr>
          </a:p>
        </p:txBody>
      </p:sp>
      <p:sp>
        <p:nvSpPr>
          <p:cNvPr id="8" name="Slide Number Placeholder 7">
            <a:extLst>
              <a:ext uri="{FF2B5EF4-FFF2-40B4-BE49-F238E27FC236}">
                <a16:creationId xmlns:a16="http://schemas.microsoft.com/office/drawing/2014/main" id="{449A274E-39AC-4802-84BB-E5ABF0747E74}"/>
              </a:ext>
            </a:extLst>
          </p:cNvPr>
          <p:cNvSpPr>
            <a:spLocks noGrp="1"/>
          </p:cNvSpPr>
          <p:nvPr>
            <p:ph type="sldNum" sz="quarter" idx="28"/>
          </p:nvPr>
        </p:nvSpPr>
        <p:spPr>
          <a:xfrm>
            <a:off x="11493500" y="6292334"/>
            <a:ext cx="412750" cy="182880"/>
          </a:xfrm>
        </p:spPr>
        <p:txBody>
          <a:bodyPr/>
          <a:lstStyle/>
          <a:p>
            <a:fld id="{7782931A-7D25-4B4B-9464-57AE418934A3}" type="slidenum">
              <a:rPr lang="en-US" smtClean="0"/>
              <a:pPr/>
              <a:t>5</a:t>
            </a:fld>
            <a:endParaRPr lang="en-US"/>
          </a:p>
        </p:txBody>
      </p:sp>
      <p:sp>
        <p:nvSpPr>
          <p:cNvPr id="9" name="Text Placeholder 8">
            <a:extLst>
              <a:ext uri="{FF2B5EF4-FFF2-40B4-BE49-F238E27FC236}">
                <a16:creationId xmlns:a16="http://schemas.microsoft.com/office/drawing/2014/main" id="{ED8B5779-5EE4-C240-81CC-9E79ABAC8D00}"/>
              </a:ext>
            </a:extLst>
          </p:cNvPr>
          <p:cNvSpPr>
            <a:spLocks noGrp="1"/>
          </p:cNvSpPr>
          <p:nvPr>
            <p:ph type="body" sz="quarter" idx="23"/>
          </p:nvPr>
        </p:nvSpPr>
        <p:spPr>
          <a:xfrm>
            <a:off x="7264787" y="4266833"/>
            <a:ext cx="4329543" cy="891621"/>
          </a:xfrm>
        </p:spPr>
        <p:txBody>
          <a:bodyPr lIns="91440" tIns="45720" rIns="91440" bIns="45720" anchor="t"/>
          <a:lstStyle/>
          <a:p>
            <a:pPr algn="ctr"/>
            <a:r>
              <a:rPr lang="en-US" sz="2000"/>
              <a:t>Diagnostic Classification</a:t>
            </a:r>
            <a:endParaRPr lang="en-US"/>
          </a:p>
        </p:txBody>
      </p:sp>
      <p:sp>
        <p:nvSpPr>
          <p:cNvPr id="3" name="Text Placeholder 2">
            <a:extLst>
              <a:ext uri="{FF2B5EF4-FFF2-40B4-BE49-F238E27FC236}">
                <a16:creationId xmlns:a16="http://schemas.microsoft.com/office/drawing/2014/main" id="{CDA9E950-ECF8-DB4D-B92A-ADA2E6031E26}"/>
              </a:ext>
            </a:extLst>
          </p:cNvPr>
          <p:cNvSpPr>
            <a:spLocks noGrp="1"/>
          </p:cNvSpPr>
          <p:nvPr>
            <p:ph type="body" sz="quarter" idx="17"/>
          </p:nvPr>
        </p:nvSpPr>
        <p:spPr>
          <a:xfrm>
            <a:off x="1258169" y="4226066"/>
            <a:ext cx="2996694" cy="353739"/>
          </a:xfrm>
        </p:spPr>
        <p:txBody>
          <a:bodyPr/>
          <a:lstStyle/>
          <a:p>
            <a:pPr algn="ctr"/>
            <a:r>
              <a:rPr lang="en-US" sz="2000"/>
              <a:t>Data Processing</a:t>
            </a:r>
          </a:p>
        </p:txBody>
      </p:sp>
      <p:pic>
        <p:nvPicPr>
          <p:cNvPr id="13" name="Gráfico 88" descr="Database">
            <a:extLst>
              <a:ext uri="{FF2B5EF4-FFF2-40B4-BE49-F238E27FC236}">
                <a16:creationId xmlns:a16="http://schemas.microsoft.com/office/drawing/2014/main" id="{FF5C6F86-DC4E-04DA-AD5C-ADC1F2EAB50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1617" y="2716249"/>
            <a:ext cx="1469799" cy="1425032"/>
          </a:xfrm>
          <a:prstGeom prst="rect">
            <a:avLst/>
          </a:prstGeom>
        </p:spPr>
      </p:pic>
      <p:pic>
        <p:nvPicPr>
          <p:cNvPr id="16" name="Graphic 15" descr="Flowchart outline">
            <a:extLst>
              <a:ext uri="{FF2B5EF4-FFF2-40B4-BE49-F238E27FC236}">
                <a16:creationId xmlns:a16="http://schemas.microsoft.com/office/drawing/2014/main" id="{769E8CD6-8ED2-485A-EF59-66C0BFB9DAB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293433" y="2774977"/>
            <a:ext cx="1403427" cy="1433617"/>
          </a:xfrm>
          <a:prstGeom prst="rect">
            <a:avLst/>
          </a:prstGeom>
        </p:spPr>
      </p:pic>
      <p:pic>
        <p:nvPicPr>
          <p:cNvPr id="19" name="Graphic 18" descr="Flowchart with solid fill">
            <a:extLst>
              <a:ext uri="{FF2B5EF4-FFF2-40B4-BE49-F238E27FC236}">
                <a16:creationId xmlns:a16="http://schemas.microsoft.com/office/drawing/2014/main" id="{72FB75A3-AF6C-3FFB-CA10-6EF5C24B7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557267" y="2645530"/>
            <a:ext cx="1656587" cy="1656587"/>
          </a:xfrm>
          <a:prstGeom prst="rect">
            <a:avLst/>
          </a:prstGeom>
        </p:spPr>
      </p:pic>
    </p:spTree>
    <p:extLst>
      <p:ext uri="{BB962C8B-B14F-4D97-AF65-F5344CB8AC3E}">
        <p14:creationId xmlns:p14="http://schemas.microsoft.com/office/powerpoint/2010/main" val="1679381928"/>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p:txBody>
          <a:bodyPr/>
          <a:lstStyle/>
          <a:p>
            <a:r>
              <a:rPr lang="en-US"/>
              <a:t>Datasets</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Data</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6</a:t>
            </a:fld>
            <a:endParaRPr lang="en-US"/>
          </a:p>
        </p:txBody>
      </p:sp>
      <p:pic>
        <p:nvPicPr>
          <p:cNvPr id="28" name="Picture 27" descr="Graphical user interface&#10;&#10;Description automatically generated">
            <a:extLst>
              <a:ext uri="{FF2B5EF4-FFF2-40B4-BE49-F238E27FC236}">
                <a16:creationId xmlns:a16="http://schemas.microsoft.com/office/drawing/2014/main" id="{3A97CE39-BF14-3576-7678-EC67364CD061}"/>
              </a:ext>
            </a:extLst>
          </p:cNvPr>
          <p:cNvPicPr>
            <a:picLocks noChangeAspect="1"/>
          </p:cNvPicPr>
          <p:nvPr/>
        </p:nvPicPr>
        <p:blipFill rotWithShape="1">
          <a:blip r:embed="rId3">
            <a:extLst>
              <a:ext uri="{28A0092B-C50C-407E-A947-70E740481C1C}">
                <a14:useLocalDpi xmlns:a14="http://schemas.microsoft.com/office/drawing/2010/main" val="0"/>
              </a:ext>
            </a:extLst>
          </a:blip>
          <a:srcRect r="-32" b="24398"/>
          <a:stretch/>
        </p:blipFill>
        <p:spPr>
          <a:xfrm>
            <a:off x="741984" y="192541"/>
            <a:ext cx="10701204" cy="6095089"/>
          </a:xfrm>
          <a:prstGeom prst="rect">
            <a:avLst/>
          </a:prstGeom>
        </p:spPr>
      </p:pic>
      <p:sp>
        <p:nvSpPr>
          <p:cNvPr id="7" name="TextBox 6">
            <a:extLst>
              <a:ext uri="{FF2B5EF4-FFF2-40B4-BE49-F238E27FC236}">
                <a16:creationId xmlns:a16="http://schemas.microsoft.com/office/drawing/2014/main" id="{6BFBB23A-75A7-F1F9-D7BB-2C41B95BA201}"/>
              </a:ext>
            </a:extLst>
          </p:cNvPr>
          <p:cNvSpPr txBox="1"/>
          <p:nvPr/>
        </p:nvSpPr>
        <p:spPr>
          <a:xfrm>
            <a:off x="1548441" y="4926018"/>
            <a:ext cx="213491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3008 </a:t>
            </a:r>
          </a:p>
        </p:txBody>
      </p:sp>
      <p:sp>
        <p:nvSpPr>
          <p:cNvPr id="8" name="TextBox 7">
            <a:extLst>
              <a:ext uri="{FF2B5EF4-FFF2-40B4-BE49-F238E27FC236}">
                <a16:creationId xmlns:a16="http://schemas.microsoft.com/office/drawing/2014/main" id="{D71A4DA4-9199-8CAB-311E-C6B1A01AB88F}"/>
              </a:ext>
            </a:extLst>
          </p:cNvPr>
          <p:cNvSpPr txBox="1"/>
          <p:nvPr/>
        </p:nvSpPr>
        <p:spPr>
          <a:xfrm>
            <a:off x="9912724" y="5407959"/>
            <a:ext cx="12864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chemeClr val="bg1"/>
                </a:solidFill>
              </a:rPr>
              <a:t>180</a:t>
            </a:r>
          </a:p>
        </p:txBody>
      </p:sp>
      <p:sp>
        <p:nvSpPr>
          <p:cNvPr id="9" name="TextBox 1">
            <a:extLst>
              <a:ext uri="{FF2B5EF4-FFF2-40B4-BE49-F238E27FC236}">
                <a16:creationId xmlns:a16="http://schemas.microsoft.com/office/drawing/2014/main" id="{92E150F7-5A8E-EB46-620D-A1801C596420}"/>
              </a:ext>
            </a:extLst>
          </p:cNvPr>
          <p:cNvSpPr txBox="1"/>
          <p:nvPr/>
        </p:nvSpPr>
        <p:spPr>
          <a:xfrm>
            <a:off x="8252011" y="255629"/>
            <a:ext cx="2931201" cy="707886"/>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2000" b="1">
                <a:solidFill>
                  <a:schemeClr val="bg1"/>
                </a:solidFill>
              </a:rPr>
              <a:t>(OM / Not OM Ratio:</a:t>
            </a:r>
            <a:endParaRPr lang="en-US">
              <a:solidFill>
                <a:schemeClr val="bg1"/>
              </a:solidFill>
            </a:endParaRPr>
          </a:p>
          <a:p>
            <a:pPr algn="ctr"/>
            <a:r>
              <a:rPr lang="en-CA" sz="2000" b="1">
                <a:solidFill>
                  <a:schemeClr val="bg1"/>
                </a:solidFill>
              </a:rPr>
              <a:t>40% / 60%)</a:t>
            </a:r>
            <a:endParaRPr lang="en-US">
              <a:solidFill>
                <a:schemeClr val="bg1"/>
              </a:solidFill>
            </a:endParaRPr>
          </a:p>
        </p:txBody>
      </p:sp>
      <p:sp>
        <p:nvSpPr>
          <p:cNvPr id="10" name="TextBox 9">
            <a:extLst>
              <a:ext uri="{FF2B5EF4-FFF2-40B4-BE49-F238E27FC236}">
                <a16:creationId xmlns:a16="http://schemas.microsoft.com/office/drawing/2014/main" id="{85F6AA79-452A-2734-587D-A2D618404762}"/>
              </a:ext>
            </a:extLst>
          </p:cNvPr>
          <p:cNvSpPr txBox="1"/>
          <p:nvPr/>
        </p:nvSpPr>
        <p:spPr>
          <a:xfrm>
            <a:off x="904" y="5783609"/>
            <a:ext cx="4440644" cy="923330"/>
          </a:xfrm>
          <a:prstGeom prst="rect">
            <a:avLst/>
          </a:prstGeom>
          <a:noFill/>
        </p:spPr>
        <p:txBody>
          <a:bodyPr wrap="square" lIns="91440" tIns="45720" rIns="91440" bIns="45720" rtlCol="0" anchor="t">
            <a:spAutoFit/>
          </a:bodyPr>
          <a:lstStyle/>
          <a:p>
            <a:r>
              <a:rPr lang="en-CA" i="1">
                <a:solidFill>
                  <a:schemeClr val="bg1"/>
                </a:solidFill>
              </a:rPr>
              <a:t>Taken by diagnosing doctors using otoscopes retrofitted with cameras, </a:t>
            </a:r>
            <a:r>
              <a:rPr lang="en-CA" b="1" i="1">
                <a:solidFill>
                  <a:schemeClr val="bg1"/>
                </a:solidFill>
              </a:rPr>
              <a:t>NOT </a:t>
            </a:r>
            <a:r>
              <a:rPr lang="en-CA" i="1">
                <a:solidFill>
                  <a:schemeClr val="bg1"/>
                </a:solidFill>
              </a:rPr>
              <a:t>with Remmie’s product or by their clients. </a:t>
            </a:r>
          </a:p>
        </p:txBody>
      </p:sp>
      <p:sp>
        <p:nvSpPr>
          <p:cNvPr id="3" name="Arrow: Bent 2">
            <a:extLst>
              <a:ext uri="{FF2B5EF4-FFF2-40B4-BE49-F238E27FC236}">
                <a16:creationId xmlns:a16="http://schemas.microsoft.com/office/drawing/2014/main" id="{77DDFDA7-4D66-F457-32D1-041F5436E153}"/>
              </a:ext>
            </a:extLst>
          </p:cNvPr>
          <p:cNvSpPr/>
          <p:nvPr/>
        </p:nvSpPr>
        <p:spPr>
          <a:xfrm>
            <a:off x="293687" y="3608916"/>
            <a:ext cx="571500" cy="210608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7598774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Data</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r>
              <a:rPr lang="en-US"/>
              <a:t>7</a:t>
            </a:r>
          </a:p>
        </p:txBody>
      </p:sp>
      <p:graphicFrame>
        <p:nvGraphicFramePr>
          <p:cNvPr id="10" name="Diagram 9">
            <a:extLst>
              <a:ext uri="{FF2B5EF4-FFF2-40B4-BE49-F238E27FC236}">
                <a16:creationId xmlns:a16="http://schemas.microsoft.com/office/drawing/2014/main" id="{326407DE-1B67-CD65-A54C-06726E375BB0}"/>
              </a:ext>
            </a:extLst>
          </p:cNvPr>
          <p:cNvGraphicFramePr/>
          <p:nvPr>
            <p:extLst>
              <p:ext uri="{D42A27DB-BD31-4B8C-83A1-F6EECF244321}">
                <p14:modId xmlns:p14="http://schemas.microsoft.com/office/powerpoint/2010/main" val="676293738"/>
              </p:ext>
            </p:extLst>
          </p:nvPr>
        </p:nvGraphicFramePr>
        <p:xfrm>
          <a:off x="429580" y="1644929"/>
          <a:ext cx="11330993" cy="51796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itle 1">
            <a:extLst>
              <a:ext uri="{FF2B5EF4-FFF2-40B4-BE49-F238E27FC236}">
                <a16:creationId xmlns:a16="http://schemas.microsoft.com/office/drawing/2014/main" id="{88615462-963E-48E5-9BB1-D824900BD38B}"/>
              </a:ext>
            </a:extLst>
          </p:cNvPr>
          <p:cNvSpPr>
            <a:spLocks noGrp="1"/>
          </p:cNvSpPr>
          <p:nvPr>
            <p:ph type="title"/>
          </p:nvPr>
        </p:nvSpPr>
        <p:spPr>
          <a:xfrm>
            <a:off x="1028699" y="999068"/>
            <a:ext cx="6224717" cy="645284"/>
          </a:xfrm>
        </p:spPr>
        <p:txBody>
          <a:bodyPr/>
          <a:lstStyle/>
          <a:p>
            <a:r>
              <a:rPr lang="en-US"/>
              <a:t>Data Processing</a:t>
            </a:r>
          </a:p>
        </p:txBody>
      </p:sp>
      <p:sp>
        <p:nvSpPr>
          <p:cNvPr id="90" name="TextBox 89">
            <a:extLst>
              <a:ext uri="{FF2B5EF4-FFF2-40B4-BE49-F238E27FC236}">
                <a16:creationId xmlns:a16="http://schemas.microsoft.com/office/drawing/2014/main" id="{1A65CC6E-49F9-7670-C5AE-0D0E6107CCFF}"/>
              </a:ext>
            </a:extLst>
          </p:cNvPr>
          <p:cNvSpPr txBox="1"/>
          <p:nvPr/>
        </p:nvSpPr>
        <p:spPr>
          <a:xfrm>
            <a:off x="2133354" y="3093650"/>
            <a:ext cx="148398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9600">
                <a:solidFill>
                  <a:schemeClr val="bg1"/>
                </a:solidFill>
                <a:latin typeface="Calibri"/>
                <a:cs typeface="Times New Roman"/>
              </a:rPr>
              <a:t>/</a:t>
            </a:r>
          </a:p>
        </p:txBody>
      </p:sp>
      <p:pic>
        <p:nvPicPr>
          <p:cNvPr id="95" name="Picture 95" descr="A picture containing circle&#10;&#10;Description automatically generated">
            <a:extLst>
              <a:ext uri="{FF2B5EF4-FFF2-40B4-BE49-F238E27FC236}">
                <a16:creationId xmlns:a16="http://schemas.microsoft.com/office/drawing/2014/main" id="{9EE7E5B2-1C49-D0E2-325E-EE4069C6286E}"/>
              </a:ext>
            </a:extLst>
          </p:cNvPr>
          <p:cNvPicPr>
            <a:picLocks noChangeAspect="1"/>
          </p:cNvPicPr>
          <p:nvPr/>
        </p:nvPicPr>
        <p:blipFill rotWithShape="1">
          <a:blip r:embed="rId8"/>
          <a:srcRect l="17647" t="20930" r="35374" b="26175"/>
          <a:stretch/>
        </p:blipFill>
        <p:spPr>
          <a:xfrm>
            <a:off x="720133" y="3000652"/>
            <a:ext cx="775275" cy="773987"/>
          </a:xfrm>
          <a:prstGeom prst="rect">
            <a:avLst/>
          </a:prstGeom>
          <a:ln w="28575">
            <a:solidFill>
              <a:schemeClr val="bg1"/>
            </a:solidFill>
          </a:ln>
        </p:spPr>
      </p:pic>
      <p:pic>
        <p:nvPicPr>
          <p:cNvPr id="116" name="Picture 116" descr="A picture containing circle&#10;&#10;Description automatically generated">
            <a:extLst>
              <a:ext uri="{FF2B5EF4-FFF2-40B4-BE49-F238E27FC236}">
                <a16:creationId xmlns:a16="http://schemas.microsoft.com/office/drawing/2014/main" id="{AF8278E9-B175-28E4-D92D-9AAAC2516E22}"/>
              </a:ext>
            </a:extLst>
          </p:cNvPr>
          <p:cNvPicPr>
            <a:picLocks noChangeAspect="1"/>
          </p:cNvPicPr>
          <p:nvPr/>
        </p:nvPicPr>
        <p:blipFill rotWithShape="1">
          <a:blip r:embed="rId8"/>
          <a:srcRect l="14530" t="21150" r="33200" b="23443"/>
          <a:stretch/>
        </p:blipFill>
        <p:spPr>
          <a:xfrm>
            <a:off x="2902998" y="3844031"/>
            <a:ext cx="896645" cy="819279"/>
          </a:xfrm>
          <a:prstGeom prst="rect">
            <a:avLst/>
          </a:prstGeom>
          <a:ln w="28575">
            <a:solidFill>
              <a:schemeClr val="bg1"/>
            </a:solidFill>
          </a:ln>
        </p:spPr>
      </p:pic>
      <p:pic>
        <p:nvPicPr>
          <p:cNvPr id="93" name="Picture 93" descr="A picture containing invertebrate, mollusk&#10;&#10;Description automatically generated">
            <a:extLst>
              <a:ext uri="{FF2B5EF4-FFF2-40B4-BE49-F238E27FC236}">
                <a16:creationId xmlns:a16="http://schemas.microsoft.com/office/drawing/2014/main" id="{1884BC58-AC7A-E7E1-7807-EF034A6A50A9}"/>
              </a:ext>
            </a:extLst>
          </p:cNvPr>
          <p:cNvPicPr>
            <a:picLocks noChangeAspect="1"/>
          </p:cNvPicPr>
          <p:nvPr/>
        </p:nvPicPr>
        <p:blipFill rotWithShape="1">
          <a:blip r:embed="rId9"/>
          <a:srcRect l="32863" t="20699" r="20998" b="26557"/>
          <a:stretch/>
        </p:blipFill>
        <p:spPr>
          <a:xfrm>
            <a:off x="1028699" y="3346881"/>
            <a:ext cx="770572" cy="773987"/>
          </a:xfrm>
          <a:prstGeom prst="rect">
            <a:avLst/>
          </a:prstGeom>
          <a:ln w="28575">
            <a:solidFill>
              <a:schemeClr val="bg1"/>
            </a:solidFill>
          </a:ln>
        </p:spPr>
      </p:pic>
      <p:sp>
        <p:nvSpPr>
          <p:cNvPr id="127" name="TextBox 126">
            <a:extLst>
              <a:ext uri="{FF2B5EF4-FFF2-40B4-BE49-F238E27FC236}">
                <a16:creationId xmlns:a16="http://schemas.microsoft.com/office/drawing/2014/main" id="{E45656FB-7FF6-12BE-B090-1A2A77007E2E}"/>
              </a:ext>
            </a:extLst>
          </p:cNvPr>
          <p:cNvSpPr txBox="1"/>
          <p:nvPr/>
        </p:nvSpPr>
        <p:spPr>
          <a:xfrm>
            <a:off x="1076181" y="4404518"/>
            <a:ext cx="6813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b="1">
                <a:solidFill>
                  <a:schemeClr val="bg1"/>
                </a:solidFill>
              </a:rPr>
              <a:t>OM</a:t>
            </a:r>
            <a:endParaRPr lang="en-US">
              <a:solidFill>
                <a:schemeClr val="bg1"/>
              </a:solidFill>
            </a:endParaRPr>
          </a:p>
        </p:txBody>
      </p:sp>
      <p:sp>
        <p:nvSpPr>
          <p:cNvPr id="128" name="TextBox 127">
            <a:extLst>
              <a:ext uri="{FF2B5EF4-FFF2-40B4-BE49-F238E27FC236}">
                <a16:creationId xmlns:a16="http://schemas.microsoft.com/office/drawing/2014/main" id="{4A1BBCF4-8B7B-5B12-D8ED-47EDA3612787}"/>
              </a:ext>
            </a:extLst>
          </p:cNvPr>
          <p:cNvSpPr txBox="1"/>
          <p:nvPr/>
        </p:nvSpPr>
        <p:spPr>
          <a:xfrm>
            <a:off x="2763370" y="3245224"/>
            <a:ext cx="1219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CA" b="1">
                <a:solidFill>
                  <a:schemeClr val="bg1"/>
                </a:solidFill>
              </a:rPr>
              <a:t>Not OM</a:t>
            </a:r>
            <a:endParaRPr lang="en-US">
              <a:solidFill>
                <a:schemeClr val="bg1"/>
              </a:solidFill>
            </a:endParaRPr>
          </a:p>
        </p:txBody>
      </p:sp>
      <p:pic>
        <p:nvPicPr>
          <p:cNvPr id="129" name="Picture 129" descr="Logo&#10;&#10;Description automatically generated">
            <a:extLst>
              <a:ext uri="{FF2B5EF4-FFF2-40B4-BE49-F238E27FC236}">
                <a16:creationId xmlns:a16="http://schemas.microsoft.com/office/drawing/2014/main" id="{1FE05447-14E6-2243-1F83-A3B08968CB69}"/>
              </a:ext>
            </a:extLst>
          </p:cNvPr>
          <p:cNvPicPr>
            <a:picLocks noChangeAspect="1"/>
          </p:cNvPicPr>
          <p:nvPr/>
        </p:nvPicPr>
        <p:blipFill rotWithShape="1">
          <a:blip r:embed="rId10"/>
          <a:srcRect l="31249" t="14589" r="27623" b="36176"/>
          <a:stretch/>
        </p:blipFill>
        <p:spPr>
          <a:xfrm>
            <a:off x="8631870" y="3093650"/>
            <a:ext cx="1362268" cy="1398451"/>
          </a:xfrm>
          <a:prstGeom prst="rect">
            <a:avLst/>
          </a:prstGeom>
          <a:ln w="28575">
            <a:solidFill>
              <a:schemeClr val="bg1"/>
            </a:solidFill>
          </a:ln>
        </p:spPr>
      </p:pic>
      <p:pic>
        <p:nvPicPr>
          <p:cNvPr id="24" name="Picture 23" descr="Graphical user interface&#10;&#10;Description automatically generated">
            <a:extLst>
              <a:ext uri="{FF2B5EF4-FFF2-40B4-BE49-F238E27FC236}">
                <a16:creationId xmlns:a16="http://schemas.microsoft.com/office/drawing/2014/main" id="{1C7C3FAE-8565-C2CF-BA71-2141DB0AAD40}"/>
              </a:ext>
            </a:extLst>
          </p:cNvPr>
          <p:cNvPicPr>
            <a:picLocks noChangeAspect="1"/>
          </p:cNvPicPr>
          <p:nvPr/>
        </p:nvPicPr>
        <p:blipFill rotWithShape="1">
          <a:blip r:embed="rId11">
            <a:extLst>
              <a:ext uri="{28A0092B-C50C-407E-A947-70E740481C1C}">
                <a14:useLocalDpi xmlns:a14="http://schemas.microsoft.com/office/drawing/2010/main" val="0"/>
              </a:ext>
            </a:extLst>
          </a:blip>
          <a:srcRect l="85759" t="54394" r="2821" b="36262"/>
          <a:stretch/>
        </p:blipFill>
        <p:spPr>
          <a:xfrm>
            <a:off x="10208662" y="2642641"/>
            <a:ext cx="1614145" cy="990696"/>
          </a:xfrm>
          <a:prstGeom prst="rect">
            <a:avLst/>
          </a:prstGeom>
        </p:spPr>
      </p:pic>
      <p:pic>
        <p:nvPicPr>
          <p:cNvPr id="140" name="Picture 140">
            <a:extLst>
              <a:ext uri="{FF2B5EF4-FFF2-40B4-BE49-F238E27FC236}">
                <a16:creationId xmlns:a16="http://schemas.microsoft.com/office/drawing/2014/main" id="{4338DADF-D1CE-B1D3-1824-68BA5ADB0802}"/>
              </a:ext>
            </a:extLst>
          </p:cNvPr>
          <p:cNvPicPr>
            <a:picLocks noChangeAspect="1"/>
          </p:cNvPicPr>
          <p:nvPr/>
        </p:nvPicPr>
        <p:blipFill rotWithShape="1">
          <a:blip r:embed="rId12"/>
          <a:srcRect l="29081" t="19163" r="27642" b="21179"/>
          <a:stretch/>
        </p:blipFill>
        <p:spPr>
          <a:xfrm>
            <a:off x="5406501" y="3083360"/>
            <a:ext cx="1436208" cy="1408741"/>
          </a:xfrm>
          <a:prstGeom prst="rect">
            <a:avLst/>
          </a:prstGeom>
          <a:ln w="28575">
            <a:solidFill>
              <a:schemeClr val="bg1"/>
            </a:solidFill>
          </a:ln>
        </p:spPr>
      </p:pic>
      <p:pic>
        <p:nvPicPr>
          <p:cNvPr id="141" name="Graphic 141" descr="Checkmark with solid fill">
            <a:extLst>
              <a:ext uri="{FF2B5EF4-FFF2-40B4-BE49-F238E27FC236}">
                <a16:creationId xmlns:a16="http://schemas.microsoft.com/office/drawing/2014/main" id="{57C85623-F00E-CC1E-61B8-ABCF2C6ED4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221176" y="3774639"/>
            <a:ext cx="1351429" cy="1329017"/>
          </a:xfrm>
          <a:prstGeom prst="rect">
            <a:avLst/>
          </a:prstGeom>
        </p:spPr>
      </p:pic>
      <p:sp>
        <p:nvSpPr>
          <p:cNvPr id="25" name="TextBox 1">
            <a:extLst>
              <a:ext uri="{FF2B5EF4-FFF2-40B4-BE49-F238E27FC236}">
                <a16:creationId xmlns:a16="http://schemas.microsoft.com/office/drawing/2014/main" id="{8C327023-CEBD-11E5-E587-DECE166E3F0D}"/>
              </a:ext>
            </a:extLst>
          </p:cNvPr>
          <p:cNvSpPr txBox="1"/>
          <p:nvPr/>
        </p:nvSpPr>
        <p:spPr>
          <a:xfrm>
            <a:off x="817022" y="2234599"/>
            <a:ext cx="2931201"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2000" b="1">
                <a:solidFill>
                  <a:schemeClr val="bg1"/>
                </a:solidFill>
              </a:rPr>
              <a:t>Dataset B</a:t>
            </a:r>
            <a:endParaRPr lang="en-US">
              <a:solidFill>
                <a:schemeClr val="bg1"/>
              </a:solidFill>
            </a:endParaRPr>
          </a:p>
        </p:txBody>
      </p:sp>
      <p:sp>
        <p:nvSpPr>
          <p:cNvPr id="27" name="TextBox 1">
            <a:extLst>
              <a:ext uri="{FF2B5EF4-FFF2-40B4-BE49-F238E27FC236}">
                <a16:creationId xmlns:a16="http://schemas.microsoft.com/office/drawing/2014/main" id="{F7F13135-7ABF-8CC4-93EF-B89A2EBE6C9E}"/>
              </a:ext>
            </a:extLst>
          </p:cNvPr>
          <p:cNvSpPr txBox="1"/>
          <p:nvPr/>
        </p:nvSpPr>
        <p:spPr>
          <a:xfrm>
            <a:off x="4575947" y="2235200"/>
            <a:ext cx="2931201"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2000" b="1">
                <a:solidFill>
                  <a:schemeClr val="bg1"/>
                </a:solidFill>
              </a:rPr>
              <a:t>Dataset C</a:t>
            </a:r>
            <a:endParaRPr lang="en-US">
              <a:solidFill>
                <a:schemeClr val="bg1"/>
              </a:solidFill>
            </a:endParaRPr>
          </a:p>
        </p:txBody>
      </p:sp>
      <p:sp>
        <p:nvSpPr>
          <p:cNvPr id="28" name="TextBox 1">
            <a:extLst>
              <a:ext uri="{FF2B5EF4-FFF2-40B4-BE49-F238E27FC236}">
                <a16:creationId xmlns:a16="http://schemas.microsoft.com/office/drawing/2014/main" id="{2A575946-4444-7D7B-F1DA-A6E17240055B}"/>
              </a:ext>
            </a:extLst>
          </p:cNvPr>
          <p:cNvSpPr txBox="1"/>
          <p:nvPr/>
        </p:nvSpPr>
        <p:spPr>
          <a:xfrm>
            <a:off x="8293295" y="2225390"/>
            <a:ext cx="2931201" cy="400110"/>
          </a:xfrm>
          <a:prstGeom prst="rect">
            <a:avLst/>
          </a:prstGeom>
          <a:noFill/>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CA" sz="2000" b="1">
                <a:solidFill>
                  <a:schemeClr val="bg1"/>
                </a:solidFill>
              </a:rPr>
              <a:t>Dataset D</a:t>
            </a:r>
            <a:endParaRPr lang="en-US">
              <a:solidFill>
                <a:schemeClr val="bg1"/>
              </a:solidFill>
            </a:endParaRPr>
          </a:p>
        </p:txBody>
      </p:sp>
      <p:sp>
        <p:nvSpPr>
          <p:cNvPr id="29" name="TextBox 28">
            <a:extLst>
              <a:ext uri="{FF2B5EF4-FFF2-40B4-BE49-F238E27FC236}">
                <a16:creationId xmlns:a16="http://schemas.microsoft.com/office/drawing/2014/main" id="{09690251-C098-7F42-2C84-E5F055ACCBF4}"/>
              </a:ext>
            </a:extLst>
          </p:cNvPr>
          <p:cNvSpPr txBox="1"/>
          <p:nvPr/>
        </p:nvSpPr>
        <p:spPr>
          <a:xfrm>
            <a:off x="10203579" y="3734151"/>
            <a:ext cx="1915584" cy="1200329"/>
          </a:xfrm>
          <a:prstGeom prst="rect">
            <a:avLst/>
          </a:prstGeom>
          <a:noFill/>
        </p:spPr>
        <p:txBody>
          <a:bodyPr wrap="square" lIns="91440" tIns="45720" rIns="91440" bIns="45720" rtlCol="0" anchor="t">
            <a:spAutoFit/>
          </a:bodyPr>
          <a:lstStyle/>
          <a:p>
            <a:r>
              <a:rPr lang="en-CA" i="1">
                <a:solidFill>
                  <a:schemeClr val="bg1"/>
                </a:solidFill>
              </a:rPr>
              <a:t>These are the visual landmarks needed for object detection!</a:t>
            </a:r>
          </a:p>
        </p:txBody>
      </p:sp>
    </p:spTree>
    <p:extLst>
      <p:ext uri="{BB962C8B-B14F-4D97-AF65-F5344CB8AC3E}">
        <p14:creationId xmlns:p14="http://schemas.microsoft.com/office/powerpoint/2010/main" val="3187337952"/>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785011" cy="645284"/>
          </a:xfrm>
        </p:spPr>
        <p:txBody>
          <a:bodyPr/>
          <a:lstStyle/>
          <a:p>
            <a:r>
              <a:rPr lang="en-US"/>
              <a:t>Labelling Infrastructure</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Data</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8</a:t>
            </a:fld>
            <a:endParaRPr lang="en-US"/>
          </a:p>
        </p:txBody>
      </p:sp>
      <p:pic>
        <p:nvPicPr>
          <p:cNvPr id="8" name="Picture 7">
            <a:extLst>
              <a:ext uri="{FF2B5EF4-FFF2-40B4-BE49-F238E27FC236}">
                <a16:creationId xmlns:a16="http://schemas.microsoft.com/office/drawing/2014/main" id="{1A2E9796-A073-B809-138A-FC6CD333BCEA}"/>
              </a:ext>
            </a:extLst>
          </p:cNvPr>
          <p:cNvPicPr>
            <a:picLocks noChangeAspect="1"/>
          </p:cNvPicPr>
          <p:nvPr/>
        </p:nvPicPr>
        <p:blipFill rotWithShape="1">
          <a:blip r:embed="rId3"/>
          <a:srcRect r="61499"/>
          <a:stretch/>
        </p:blipFill>
        <p:spPr>
          <a:xfrm>
            <a:off x="1347851" y="2125087"/>
            <a:ext cx="3662363" cy="3353425"/>
          </a:xfrm>
          <a:prstGeom prst="rect">
            <a:avLst/>
          </a:prstGeom>
        </p:spPr>
      </p:pic>
      <p:pic>
        <p:nvPicPr>
          <p:cNvPr id="7" name="Picture 6">
            <a:extLst>
              <a:ext uri="{FF2B5EF4-FFF2-40B4-BE49-F238E27FC236}">
                <a16:creationId xmlns:a16="http://schemas.microsoft.com/office/drawing/2014/main" id="{039A5012-20C2-35C1-A729-F9CCA109086B}"/>
              </a:ext>
            </a:extLst>
          </p:cNvPr>
          <p:cNvPicPr>
            <a:picLocks noChangeAspect="1"/>
          </p:cNvPicPr>
          <p:nvPr/>
        </p:nvPicPr>
        <p:blipFill rotWithShape="1">
          <a:blip r:embed="rId3"/>
          <a:srcRect l="38248" r="10401"/>
          <a:stretch/>
        </p:blipFill>
        <p:spPr>
          <a:xfrm>
            <a:off x="6096000" y="2125087"/>
            <a:ext cx="4827588" cy="3314179"/>
          </a:xfrm>
          <a:prstGeom prst="rect">
            <a:avLst/>
          </a:prstGeom>
        </p:spPr>
      </p:pic>
      <p:sp>
        <p:nvSpPr>
          <p:cNvPr id="9" name="TextBox 8">
            <a:extLst>
              <a:ext uri="{FF2B5EF4-FFF2-40B4-BE49-F238E27FC236}">
                <a16:creationId xmlns:a16="http://schemas.microsoft.com/office/drawing/2014/main" id="{89738332-48D2-73F4-E7BE-673EE87E50DC}"/>
              </a:ext>
            </a:extLst>
          </p:cNvPr>
          <p:cNvSpPr txBox="1"/>
          <p:nvPr/>
        </p:nvSpPr>
        <p:spPr>
          <a:xfrm>
            <a:off x="2166689" y="5624071"/>
            <a:ext cx="2024688"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Ideal Setup</a:t>
            </a:r>
          </a:p>
        </p:txBody>
      </p:sp>
      <p:sp>
        <p:nvSpPr>
          <p:cNvPr id="10" name="TextBox 9">
            <a:extLst>
              <a:ext uri="{FF2B5EF4-FFF2-40B4-BE49-F238E27FC236}">
                <a16:creationId xmlns:a16="http://schemas.microsoft.com/office/drawing/2014/main" id="{79F4812F-1096-547A-D8D3-EB9B2EE7C274}"/>
              </a:ext>
            </a:extLst>
          </p:cNvPr>
          <p:cNvSpPr txBox="1"/>
          <p:nvPr/>
        </p:nvSpPr>
        <p:spPr>
          <a:xfrm>
            <a:off x="7122653" y="5624188"/>
            <a:ext cx="2785488"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Our Workaround</a:t>
            </a:r>
          </a:p>
        </p:txBody>
      </p:sp>
      <p:pic>
        <p:nvPicPr>
          <p:cNvPr id="11" name="Picture 11" descr="A picture containing diagram&#10;&#10;Description automatically generated">
            <a:extLst>
              <a:ext uri="{FF2B5EF4-FFF2-40B4-BE49-F238E27FC236}">
                <a16:creationId xmlns:a16="http://schemas.microsoft.com/office/drawing/2014/main" id="{3104BB8C-7EF1-A61A-8F84-19092A6506AF}"/>
              </a:ext>
            </a:extLst>
          </p:cNvPr>
          <p:cNvPicPr>
            <a:picLocks noChangeAspect="1"/>
          </p:cNvPicPr>
          <p:nvPr/>
        </p:nvPicPr>
        <p:blipFill>
          <a:blip r:embed="rId4"/>
          <a:stretch>
            <a:fillRect/>
          </a:stretch>
        </p:blipFill>
        <p:spPr>
          <a:xfrm>
            <a:off x="8083217" y="266700"/>
            <a:ext cx="3344778" cy="1672389"/>
          </a:xfrm>
          <a:prstGeom prst="rect">
            <a:avLst/>
          </a:prstGeom>
        </p:spPr>
      </p:pic>
    </p:spTree>
    <p:extLst>
      <p:ext uri="{BB962C8B-B14F-4D97-AF65-F5344CB8AC3E}">
        <p14:creationId xmlns:p14="http://schemas.microsoft.com/office/powerpoint/2010/main" val="733351173"/>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ounded Rectangle 32">
            <a:extLst>
              <a:ext uri="{FF2B5EF4-FFF2-40B4-BE49-F238E27FC236}">
                <a16:creationId xmlns:a16="http://schemas.microsoft.com/office/drawing/2014/main" id="{3C699B78-8717-525B-9D2F-4B3A1632A8C8}"/>
              </a:ext>
            </a:extLst>
          </p:cNvPr>
          <p:cNvSpPr/>
          <p:nvPr/>
        </p:nvSpPr>
        <p:spPr>
          <a:xfrm>
            <a:off x="1028699" y="2259314"/>
            <a:ext cx="5243625" cy="3721434"/>
          </a:xfrm>
          <a:prstGeom prst="roundRect">
            <a:avLst/>
          </a:prstGeom>
          <a:solidFill>
            <a:schemeClr val="accent1">
              <a:lumMod val="20000"/>
              <a:lumOff val="80000"/>
            </a:schemeClr>
          </a:solidFill>
          <a:ln>
            <a:solidFill>
              <a:schemeClr val="bg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A8E966EE-4FBD-534E-AAED-6C54465EF91C}"/>
              </a:ext>
            </a:extLst>
          </p:cNvPr>
          <p:cNvSpPr>
            <a:spLocks noGrp="1"/>
          </p:cNvSpPr>
          <p:nvPr>
            <p:ph type="title"/>
          </p:nvPr>
        </p:nvSpPr>
        <p:spPr>
          <a:xfrm>
            <a:off x="1028699" y="999068"/>
            <a:ext cx="6224717" cy="645284"/>
          </a:xfrm>
        </p:spPr>
        <p:txBody>
          <a:bodyPr/>
          <a:lstStyle/>
          <a:p>
            <a:r>
              <a:rPr lang="en-US"/>
              <a:t>Image Processing</a:t>
            </a:r>
          </a:p>
        </p:txBody>
      </p:sp>
      <p:sp>
        <p:nvSpPr>
          <p:cNvPr id="4" name="Date Placeholder 3">
            <a:extLst>
              <a:ext uri="{FF2B5EF4-FFF2-40B4-BE49-F238E27FC236}">
                <a16:creationId xmlns:a16="http://schemas.microsoft.com/office/drawing/2014/main" id="{D8E5B39E-73CB-4B96-BBFA-E350F71F2E1F}"/>
              </a:ext>
            </a:extLst>
          </p:cNvPr>
          <p:cNvSpPr>
            <a:spLocks noGrp="1"/>
          </p:cNvSpPr>
          <p:nvPr>
            <p:ph type="dt" sz="half" idx="11"/>
          </p:nvPr>
        </p:nvSpPr>
        <p:spPr>
          <a:xfrm>
            <a:off x="9830818" y="6292334"/>
            <a:ext cx="1522982" cy="182880"/>
          </a:xfrm>
        </p:spPr>
        <p:txBody>
          <a:bodyPr/>
          <a:lstStyle/>
          <a:p>
            <a:r>
              <a:rPr lang="en-US"/>
              <a:t>Final Presentation</a:t>
            </a:r>
          </a:p>
        </p:txBody>
      </p:sp>
      <p:sp>
        <p:nvSpPr>
          <p:cNvPr id="5" name="Footer Placeholder 4">
            <a:extLst>
              <a:ext uri="{FF2B5EF4-FFF2-40B4-BE49-F238E27FC236}">
                <a16:creationId xmlns:a16="http://schemas.microsoft.com/office/drawing/2014/main" id="{CD9C25C0-C28C-43A9-A830-FCBFC8BAA610}"/>
              </a:ext>
            </a:extLst>
          </p:cNvPr>
          <p:cNvSpPr>
            <a:spLocks noGrp="1"/>
          </p:cNvSpPr>
          <p:nvPr>
            <p:ph type="ftr" sz="quarter" idx="12"/>
          </p:nvPr>
        </p:nvSpPr>
        <p:spPr>
          <a:xfrm>
            <a:off x="8298180" y="6294120"/>
            <a:ext cx="1462788" cy="182880"/>
          </a:xfrm>
        </p:spPr>
        <p:txBody>
          <a:bodyPr/>
          <a:lstStyle/>
          <a:p>
            <a:r>
              <a:rPr lang="en-US">
                <a:solidFill>
                  <a:schemeClr val="bg1"/>
                </a:solidFill>
              </a:rPr>
              <a:t>Data</a:t>
            </a:r>
          </a:p>
        </p:txBody>
      </p:sp>
      <p:sp>
        <p:nvSpPr>
          <p:cNvPr id="6" name="Slide Number Placeholder 5">
            <a:extLst>
              <a:ext uri="{FF2B5EF4-FFF2-40B4-BE49-F238E27FC236}">
                <a16:creationId xmlns:a16="http://schemas.microsoft.com/office/drawing/2014/main" id="{2ADE5F9E-39DA-49B7-8AA0-FF8E2B15DEEB}"/>
              </a:ext>
            </a:extLst>
          </p:cNvPr>
          <p:cNvSpPr>
            <a:spLocks noGrp="1"/>
          </p:cNvSpPr>
          <p:nvPr>
            <p:ph type="sldNum" sz="quarter" idx="13"/>
          </p:nvPr>
        </p:nvSpPr>
        <p:spPr>
          <a:xfrm>
            <a:off x="11493500" y="6292334"/>
            <a:ext cx="412750" cy="182880"/>
          </a:xfrm>
        </p:spPr>
        <p:txBody>
          <a:bodyPr/>
          <a:lstStyle/>
          <a:p>
            <a:fld id="{7782931A-7D25-4B4B-9464-57AE418934A3}" type="slidenum">
              <a:rPr lang="en-US" smtClean="0"/>
              <a:pPr/>
              <a:t>9</a:t>
            </a:fld>
            <a:endParaRPr lang="en-US"/>
          </a:p>
        </p:txBody>
      </p:sp>
      <p:pic>
        <p:nvPicPr>
          <p:cNvPr id="9" name="Picture 8" descr="A picture containing close&#10;&#10;Description automatically generated">
            <a:extLst>
              <a:ext uri="{FF2B5EF4-FFF2-40B4-BE49-F238E27FC236}">
                <a16:creationId xmlns:a16="http://schemas.microsoft.com/office/drawing/2014/main" id="{256F54D4-BA48-24F0-5AFA-0CFFE863EAC3}"/>
              </a:ext>
            </a:extLst>
          </p:cNvPr>
          <p:cNvPicPr>
            <a:picLocks noChangeAspect="1"/>
          </p:cNvPicPr>
          <p:nvPr/>
        </p:nvPicPr>
        <p:blipFill rotWithShape="1">
          <a:blip r:embed="rId3">
            <a:extLst>
              <a:ext uri="{28A0092B-C50C-407E-A947-70E740481C1C}">
                <a14:useLocalDpi xmlns:a14="http://schemas.microsoft.com/office/drawing/2010/main" val="0"/>
              </a:ext>
            </a:extLst>
          </a:blip>
          <a:srcRect l="-532" t="-1579" r="28749" b="-526"/>
          <a:stretch/>
        </p:blipFill>
        <p:spPr>
          <a:xfrm>
            <a:off x="6834902" y="2816234"/>
            <a:ext cx="4250462" cy="2039741"/>
          </a:xfrm>
          <a:prstGeom prst="rect">
            <a:avLst/>
          </a:prstGeom>
        </p:spPr>
      </p:pic>
      <p:sp>
        <p:nvSpPr>
          <p:cNvPr id="11" name="TextBox 10">
            <a:extLst>
              <a:ext uri="{FF2B5EF4-FFF2-40B4-BE49-F238E27FC236}">
                <a16:creationId xmlns:a16="http://schemas.microsoft.com/office/drawing/2014/main" id="{F30481B8-B154-7043-81F1-D5555CEC23D9}"/>
              </a:ext>
            </a:extLst>
          </p:cNvPr>
          <p:cNvSpPr txBox="1"/>
          <p:nvPr/>
        </p:nvSpPr>
        <p:spPr>
          <a:xfrm>
            <a:off x="1500284" y="3654034"/>
            <a:ext cx="1120057" cy="369332"/>
          </a:xfrm>
          <a:prstGeom prst="rect">
            <a:avLst/>
          </a:prstGeom>
          <a:noFill/>
        </p:spPr>
        <p:txBody>
          <a:bodyPr wrap="square" lIns="91440" tIns="45720" rIns="91440" bIns="45720" rtlCol="0" anchor="t">
            <a:spAutoFit/>
          </a:bodyPr>
          <a:lstStyle/>
          <a:p>
            <a:pPr algn="ctr"/>
            <a:r>
              <a:rPr lang="en-CA" b="1">
                <a:solidFill>
                  <a:schemeClr val="bg1"/>
                </a:solidFill>
              </a:rPr>
              <a:t>Original</a:t>
            </a:r>
          </a:p>
        </p:txBody>
      </p:sp>
      <p:pic>
        <p:nvPicPr>
          <p:cNvPr id="22" name="Picture 2" descr="A picture containing decorated, shaped, light, square&#10;&#10;Description automatically generated">
            <a:extLst>
              <a:ext uri="{FF2B5EF4-FFF2-40B4-BE49-F238E27FC236}">
                <a16:creationId xmlns:a16="http://schemas.microsoft.com/office/drawing/2014/main" id="{F43FB163-6892-98D0-7F2E-C3F68B7007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332" t="29778" r="69931" b="50495"/>
          <a:stretch/>
        </p:blipFill>
        <p:spPr bwMode="auto">
          <a:xfrm>
            <a:off x="3217933" y="2756204"/>
            <a:ext cx="915739" cy="91917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A picture containing decorated, shaped, light, square&#10;&#10;Description automatically generated">
            <a:extLst>
              <a:ext uri="{FF2B5EF4-FFF2-40B4-BE49-F238E27FC236}">
                <a16:creationId xmlns:a16="http://schemas.microsoft.com/office/drawing/2014/main" id="{D7F83E28-9C03-91C2-F1BC-A7E28B6624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983" t="29812" r="52407" b="49940"/>
          <a:stretch/>
        </p:blipFill>
        <p:spPr bwMode="auto">
          <a:xfrm>
            <a:off x="4720825" y="2759502"/>
            <a:ext cx="913217" cy="9158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A picture containing decorated, shaped, light, square&#10;&#10;Description automatically generated">
            <a:extLst>
              <a:ext uri="{FF2B5EF4-FFF2-40B4-BE49-F238E27FC236}">
                <a16:creationId xmlns:a16="http://schemas.microsoft.com/office/drawing/2014/main" id="{C837C90C-61D9-59DA-3EB6-F2154565C77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750" t="29920" r="35339" b="50501"/>
          <a:stretch/>
        </p:blipFill>
        <p:spPr bwMode="auto">
          <a:xfrm>
            <a:off x="1661886" y="4279263"/>
            <a:ext cx="912008" cy="9185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A picture containing decorated, shaped, light, square&#10;&#10;Description automatically generated">
            <a:extLst>
              <a:ext uri="{FF2B5EF4-FFF2-40B4-BE49-F238E27FC236}">
                <a16:creationId xmlns:a16="http://schemas.microsoft.com/office/drawing/2014/main" id="{25AF67FE-1467-FACB-4950-75934B1CF75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435" t="30022" r="843" b="50321"/>
          <a:stretch/>
        </p:blipFill>
        <p:spPr bwMode="auto">
          <a:xfrm flipH="1">
            <a:off x="4742884" y="4277549"/>
            <a:ext cx="908735" cy="91151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6C8964A6-35D7-97A4-6B62-DB4DD9075EC9}"/>
              </a:ext>
            </a:extLst>
          </p:cNvPr>
          <p:cNvSpPr txBox="1"/>
          <p:nvPr/>
        </p:nvSpPr>
        <p:spPr>
          <a:xfrm>
            <a:off x="2915025" y="3649318"/>
            <a:ext cx="1512265" cy="369332"/>
          </a:xfrm>
          <a:prstGeom prst="rect">
            <a:avLst/>
          </a:prstGeom>
          <a:noFill/>
        </p:spPr>
        <p:txBody>
          <a:bodyPr wrap="square" lIns="91440" tIns="45720" rIns="91440" bIns="45720" rtlCol="0" anchor="t">
            <a:spAutoFit/>
          </a:bodyPr>
          <a:lstStyle/>
          <a:p>
            <a:pPr algn="ctr"/>
            <a:r>
              <a:rPr lang="en-CA" b="1">
                <a:solidFill>
                  <a:schemeClr val="bg1"/>
                </a:solidFill>
              </a:rPr>
              <a:t>Center Crop</a:t>
            </a:r>
          </a:p>
        </p:txBody>
      </p:sp>
      <p:sp>
        <p:nvSpPr>
          <p:cNvPr id="28" name="TextBox 27">
            <a:extLst>
              <a:ext uri="{FF2B5EF4-FFF2-40B4-BE49-F238E27FC236}">
                <a16:creationId xmlns:a16="http://schemas.microsoft.com/office/drawing/2014/main" id="{111D8CA2-258F-CCCE-7CD2-FE96DC886681}"/>
              </a:ext>
            </a:extLst>
          </p:cNvPr>
          <p:cNvSpPr txBox="1"/>
          <p:nvPr/>
        </p:nvSpPr>
        <p:spPr>
          <a:xfrm>
            <a:off x="4609298" y="3676136"/>
            <a:ext cx="1131265" cy="369332"/>
          </a:xfrm>
          <a:prstGeom prst="rect">
            <a:avLst/>
          </a:prstGeom>
          <a:noFill/>
        </p:spPr>
        <p:txBody>
          <a:bodyPr wrap="square" lIns="91440" tIns="45720" rIns="91440" bIns="45720" rtlCol="0" anchor="t">
            <a:spAutoFit/>
          </a:bodyPr>
          <a:lstStyle/>
          <a:p>
            <a:pPr algn="ctr"/>
            <a:r>
              <a:rPr lang="en-CA" b="1">
                <a:solidFill>
                  <a:schemeClr val="bg1"/>
                </a:solidFill>
              </a:rPr>
              <a:t>Rotate</a:t>
            </a:r>
          </a:p>
        </p:txBody>
      </p:sp>
      <p:sp>
        <p:nvSpPr>
          <p:cNvPr id="30" name="TextBox 29">
            <a:extLst>
              <a:ext uri="{FF2B5EF4-FFF2-40B4-BE49-F238E27FC236}">
                <a16:creationId xmlns:a16="http://schemas.microsoft.com/office/drawing/2014/main" id="{EB64E2D7-1589-59B8-7B08-90D2A5874024}"/>
              </a:ext>
            </a:extLst>
          </p:cNvPr>
          <p:cNvSpPr txBox="1"/>
          <p:nvPr/>
        </p:nvSpPr>
        <p:spPr>
          <a:xfrm>
            <a:off x="1343409" y="5190334"/>
            <a:ext cx="1557087" cy="369332"/>
          </a:xfrm>
          <a:prstGeom prst="rect">
            <a:avLst/>
          </a:prstGeom>
          <a:noFill/>
        </p:spPr>
        <p:txBody>
          <a:bodyPr wrap="square" lIns="91440" tIns="45720" rIns="91440" bIns="45720" rtlCol="0" anchor="t">
            <a:spAutoFit/>
          </a:bodyPr>
          <a:lstStyle/>
          <a:p>
            <a:pPr algn="ctr"/>
            <a:r>
              <a:rPr lang="en-CA" b="1">
                <a:solidFill>
                  <a:schemeClr val="bg1"/>
                </a:solidFill>
              </a:rPr>
              <a:t>Resize Crop</a:t>
            </a:r>
          </a:p>
        </p:txBody>
      </p:sp>
      <p:sp>
        <p:nvSpPr>
          <p:cNvPr id="31" name="TextBox 30">
            <a:extLst>
              <a:ext uri="{FF2B5EF4-FFF2-40B4-BE49-F238E27FC236}">
                <a16:creationId xmlns:a16="http://schemas.microsoft.com/office/drawing/2014/main" id="{7D5909A1-7867-28D2-E284-6CC61C8F4308}"/>
              </a:ext>
            </a:extLst>
          </p:cNvPr>
          <p:cNvSpPr txBox="1"/>
          <p:nvPr/>
        </p:nvSpPr>
        <p:spPr>
          <a:xfrm>
            <a:off x="3174528" y="5206338"/>
            <a:ext cx="985588" cy="369332"/>
          </a:xfrm>
          <a:prstGeom prst="rect">
            <a:avLst/>
          </a:prstGeom>
          <a:noFill/>
        </p:spPr>
        <p:txBody>
          <a:bodyPr wrap="square" lIns="91440" tIns="45720" rIns="91440" bIns="45720" rtlCol="0" anchor="t">
            <a:spAutoFit/>
          </a:bodyPr>
          <a:lstStyle/>
          <a:p>
            <a:pPr algn="ctr"/>
            <a:r>
              <a:rPr lang="en-CA" b="1">
                <a:solidFill>
                  <a:schemeClr val="bg1"/>
                </a:solidFill>
              </a:rPr>
              <a:t>Flip</a:t>
            </a:r>
          </a:p>
        </p:txBody>
      </p:sp>
      <p:sp>
        <p:nvSpPr>
          <p:cNvPr id="32" name="TextBox 31">
            <a:extLst>
              <a:ext uri="{FF2B5EF4-FFF2-40B4-BE49-F238E27FC236}">
                <a16:creationId xmlns:a16="http://schemas.microsoft.com/office/drawing/2014/main" id="{AD63A3FD-A8EF-FBC8-2014-55722B8117F1}"/>
              </a:ext>
            </a:extLst>
          </p:cNvPr>
          <p:cNvSpPr txBox="1"/>
          <p:nvPr/>
        </p:nvSpPr>
        <p:spPr>
          <a:xfrm>
            <a:off x="4476864" y="5189691"/>
            <a:ext cx="1452859" cy="369332"/>
          </a:xfrm>
          <a:prstGeom prst="rect">
            <a:avLst/>
          </a:prstGeom>
          <a:noFill/>
        </p:spPr>
        <p:txBody>
          <a:bodyPr wrap="square" lIns="91440" tIns="45720" rIns="91440" bIns="45720" rtlCol="0" anchor="t">
            <a:spAutoFit/>
          </a:bodyPr>
          <a:lstStyle/>
          <a:p>
            <a:pPr algn="ctr"/>
            <a:r>
              <a:rPr lang="en-CA" b="1">
                <a:solidFill>
                  <a:schemeClr val="bg1"/>
                </a:solidFill>
              </a:rPr>
              <a:t>Normalize</a:t>
            </a:r>
          </a:p>
        </p:txBody>
      </p:sp>
      <p:sp>
        <p:nvSpPr>
          <p:cNvPr id="34" name="TextBox 33">
            <a:extLst>
              <a:ext uri="{FF2B5EF4-FFF2-40B4-BE49-F238E27FC236}">
                <a16:creationId xmlns:a16="http://schemas.microsoft.com/office/drawing/2014/main" id="{79D0DBAA-5543-9F7D-588E-5070E8A00EC7}"/>
              </a:ext>
            </a:extLst>
          </p:cNvPr>
          <p:cNvSpPr txBox="1"/>
          <p:nvPr/>
        </p:nvSpPr>
        <p:spPr>
          <a:xfrm>
            <a:off x="2387392" y="6162846"/>
            <a:ext cx="2567521" cy="400110"/>
          </a:xfrm>
          <a:prstGeom prst="rect">
            <a:avLst/>
          </a:prstGeom>
          <a:noFill/>
        </p:spPr>
        <p:txBody>
          <a:bodyPr wrap="square" lIns="91440" tIns="45720" rIns="91440" bIns="45720" anchor="t">
            <a:spAutoFit/>
          </a:bodyPr>
          <a:lstStyle/>
          <a:p>
            <a:pPr algn="ctr"/>
            <a:r>
              <a:rPr lang="en-US" sz="2000" b="1">
                <a:solidFill>
                  <a:schemeClr val="bg1">
                    <a:lumMod val="95000"/>
                    <a:lumOff val="5000"/>
                  </a:schemeClr>
                </a:solidFill>
              </a:rPr>
              <a:t>Training Augments</a:t>
            </a:r>
          </a:p>
        </p:txBody>
      </p:sp>
      <p:sp>
        <p:nvSpPr>
          <p:cNvPr id="35" name="TextBox 34">
            <a:extLst>
              <a:ext uri="{FF2B5EF4-FFF2-40B4-BE49-F238E27FC236}">
                <a16:creationId xmlns:a16="http://schemas.microsoft.com/office/drawing/2014/main" id="{F2359285-680E-3EF1-E070-FD157CD96729}"/>
              </a:ext>
            </a:extLst>
          </p:cNvPr>
          <p:cNvSpPr txBox="1"/>
          <p:nvPr/>
        </p:nvSpPr>
        <p:spPr>
          <a:xfrm>
            <a:off x="7753876" y="5096590"/>
            <a:ext cx="2409865" cy="400110"/>
          </a:xfrm>
          <a:prstGeom prst="rect">
            <a:avLst/>
          </a:prstGeom>
          <a:noFill/>
        </p:spPr>
        <p:txBody>
          <a:bodyPr wrap="square" lIns="91440" tIns="45720" rIns="91440" bIns="45720" anchor="t">
            <a:spAutoFit/>
          </a:bodyPr>
          <a:lstStyle/>
          <a:p>
            <a:pPr algn="ctr"/>
            <a:r>
              <a:rPr lang="en-US" sz="2000" b="1" err="1">
                <a:solidFill>
                  <a:schemeClr val="bg1">
                    <a:lumMod val="95000"/>
                    <a:lumOff val="5000"/>
                  </a:schemeClr>
                </a:solidFill>
              </a:rPr>
              <a:t>Colour</a:t>
            </a:r>
            <a:r>
              <a:rPr lang="en-US" sz="2000" b="1">
                <a:solidFill>
                  <a:schemeClr val="bg1">
                    <a:lumMod val="95000"/>
                    <a:lumOff val="5000"/>
                  </a:schemeClr>
                </a:solidFill>
              </a:rPr>
              <a:t> Correction</a:t>
            </a:r>
          </a:p>
        </p:txBody>
      </p:sp>
      <p:pic>
        <p:nvPicPr>
          <p:cNvPr id="37" name="Picture 2" descr="A picture containing decorated, shaped, light, square&#10;&#10;Description automatically generated">
            <a:extLst>
              <a:ext uri="{FF2B5EF4-FFF2-40B4-BE49-F238E27FC236}">
                <a16:creationId xmlns:a16="http://schemas.microsoft.com/office/drawing/2014/main" id="{9989FDCD-9E4E-566C-0AFF-90CB92DEC6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4191" t="29947" r="34950" b="50497"/>
          <a:stretch/>
        </p:blipFill>
        <p:spPr bwMode="auto">
          <a:xfrm flipH="1">
            <a:off x="3218853" y="4299066"/>
            <a:ext cx="908924" cy="90963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41D8235-DA40-3330-F514-A00DF9E5EA45}"/>
              </a:ext>
            </a:extLst>
          </p:cNvPr>
          <p:cNvSpPr/>
          <p:nvPr/>
        </p:nvSpPr>
        <p:spPr>
          <a:xfrm>
            <a:off x="1657431" y="2739292"/>
            <a:ext cx="910145" cy="908472"/>
          </a:xfrm>
          <a:prstGeom prst="rect">
            <a:avLst/>
          </a:prstGeom>
          <a:solidFill>
            <a:schemeClr val="bg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38E44A40-11E9-35B5-64E5-4E3029666078}"/>
              </a:ext>
            </a:extLst>
          </p:cNvPr>
          <p:cNvSpPr/>
          <p:nvPr/>
        </p:nvSpPr>
        <p:spPr>
          <a:xfrm>
            <a:off x="8842023" y="3721801"/>
            <a:ext cx="236220" cy="2292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A picture containing decorated, shaped, light, square&#10;&#10;Description automatically generated">
            <a:extLst>
              <a:ext uri="{FF2B5EF4-FFF2-40B4-BE49-F238E27FC236}">
                <a16:creationId xmlns:a16="http://schemas.microsoft.com/office/drawing/2014/main" id="{EAA4868C-8F14-737A-57AF-6EC93C2B7D4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7" t="27755" r="84857" b="46511"/>
          <a:stretch/>
        </p:blipFill>
        <p:spPr bwMode="auto">
          <a:xfrm>
            <a:off x="1656689" y="2744659"/>
            <a:ext cx="908951" cy="89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427794"/>
      </p:ext>
    </p:extLst>
  </p:cSld>
  <p:clrMapOvr>
    <a:masterClrMapping/>
  </p:clrMapOvr>
  <mc:AlternateContent xmlns:mc="http://schemas.openxmlformats.org/markup-compatibility/2006" xmlns:p14="http://schemas.microsoft.com/office/powerpoint/2010/main">
    <mc:Choice Requires="p14">
      <p:transition spd="slow" p14:dur="20000" advClick="0" advTm="20000">
        <p:cut/>
      </p:transition>
    </mc:Choice>
    <mc:Fallback xmlns="">
      <p:transition spd="slow" advClick="0" advTm="20000">
        <p:cut/>
      </p:transition>
    </mc:Fallback>
  </mc:AlternateContent>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35">
      <a:majorFont>
        <a:latin typeface="Arial Nova"/>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wissPresentation A_Win32_MW_JS_SL_v2.potx" id="{F3EA0D10-81D8-413D-A4CA-F5D1D5CC8037}" vid="{9BA86A48-81B4-441C-9F07-EEAF91A8FC3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8628CCDEB914488887836C6F64412D" ma:contentTypeVersion="9" ma:contentTypeDescription="Create a new document." ma:contentTypeScope="" ma:versionID="43ac166daa07d2b53419cca921b69898">
  <xsd:schema xmlns:xsd="http://www.w3.org/2001/XMLSchema" xmlns:xs="http://www.w3.org/2001/XMLSchema" xmlns:p="http://schemas.microsoft.com/office/2006/metadata/properties" xmlns:ns3="65274389-d399-40e7-8566-447fd6df44d6" xmlns:ns4="37aad6d1-6797-4096-9bad-b3f5e17d1ee5" targetNamespace="http://schemas.microsoft.com/office/2006/metadata/properties" ma:root="true" ma:fieldsID="788971d19286a0690ec12627b586e4e5" ns3:_="" ns4:_="">
    <xsd:import namespace="65274389-d399-40e7-8566-447fd6df44d6"/>
    <xsd:import namespace="37aad6d1-6797-4096-9bad-b3f5e17d1ee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274389-d399-40e7-8566-447fd6df44d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7aad6d1-6797-4096-9bad-b3f5e17d1ee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7aad6d1-6797-4096-9bad-b3f5e17d1ee5" xsi:nil="true"/>
  </documentManagement>
</p:properties>
</file>

<file path=customXml/itemProps1.xml><?xml version="1.0" encoding="utf-8"?>
<ds:datastoreItem xmlns:ds="http://schemas.openxmlformats.org/officeDocument/2006/customXml" ds:itemID="{182F651C-E5DA-470F-A6A6-D70E9A5EBFB8}">
  <ds:schemaRefs>
    <ds:schemaRef ds:uri="http://schemas.microsoft.com/sharepoint/v3/contenttype/forms"/>
  </ds:schemaRefs>
</ds:datastoreItem>
</file>

<file path=customXml/itemProps2.xml><?xml version="1.0" encoding="utf-8"?>
<ds:datastoreItem xmlns:ds="http://schemas.openxmlformats.org/officeDocument/2006/customXml" ds:itemID="{F185FCDB-9ED5-4F7C-91CE-B9ABEE533266}">
  <ds:schemaRefs>
    <ds:schemaRef ds:uri="37aad6d1-6797-4096-9bad-b3f5e17d1ee5"/>
    <ds:schemaRef ds:uri="65274389-d399-40e7-8566-447fd6df44d6"/>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4273A0-A4DF-47AA-BF1F-8758123399CE}">
  <ds:schemaRefs>
    <ds:schemaRef ds:uri="37aad6d1-6797-4096-9bad-b3f5e17d1ee5"/>
    <ds:schemaRef ds:uri="http://schemas.microsoft.com/office/2006/metadata/properties"/>
    <ds:schemaRef ds:uri="http://www.w3.org/2000/xmlns/"/>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Impact annual presentation</Template>
  <Application>Microsoft Office PowerPoint</Application>
  <PresentationFormat>Widescreen</PresentationFormat>
  <Slides>30</Slides>
  <Notes>29</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Theme1</vt:lpstr>
      <vt:lpstr>MIE429 Final Presentation</vt:lpstr>
      <vt:lpstr>Background</vt:lpstr>
      <vt:lpstr>Meet Remmie</vt:lpstr>
      <vt:lpstr>The Problem</vt:lpstr>
      <vt:lpstr>Our Goals</vt:lpstr>
      <vt:lpstr>Datasets</vt:lpstr>
      <vt:lpstr>Data Processing</vt:lpstr>
      <vt:lpstr>Labelling Infrastructure</vt:lpstr>
      <vt:lpstr>Image Processing</vt:lpstr>
      <vt:lpstr>Prior Work</vt:lpstr>
      <vt:lpstr>Design Decisions</vt:lpstr>
      <vt:lpstr>Final Architecture</vt:lpstr>
      <vt:lpstr>Quantitative</vt:lpstr>
      <vt:lpstr>Qualitative</vt:lpstr>
      <vt:lpstr>Prior Work</vt:lpstr>
      <vt:lpstr>Design Decision</vt:lpstr>
      <vt:lpstr>Final Architecture</vt:lpstr>
      <vt:lpstr>Prior Work</vt:lpstr>
      <vt:lpstr>Design Decision</vt:lpstr>
      <vt:lpstr>Final Architecture</vt:lpstr>
      <vt:lpstr>AlexNet vs. DenseNet</vt:lpstr>
      <vt:lpstr>Less is More: AlexNet On Dataset C</vt:lpstr>
      <vt:lpstr>Discussion: Data Processing</vt:lpstr>
      <vt:lpstr>Discussion: Object Detection</vt:lpstr>
      <vt:lpstr>Discussion: Classification</vt:lpstr>
      <vt:lpstr>Discussion: Limitations</vt:lpstr>
      <vt:lpstr>Discussion Recap</vt:lpstr>
      <vt:lpstr>Implementation: Data Processing &amp; Labelling</vt:lpstr>
      <vt:lpstr>Implementation: Models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dc:title>
  <dc:creator>Zahra Kandola</dc:creator>
  <cp:revision>2</cp:revision>
  <dcterms:created xsi:type="dcterms:W3CDTF">2022-12-05T02:57:23Z</dcterms:created>
  <dcterms:modified xsi:type="dcterms:W3CDTF">2024-01-14T17:18:07Z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0x0101003C8628CCDEB914488887836C6F64412D</vt:lpwstr>
  </property>
</Properties>
</file>